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1" r:id="rId4"/>
    <p:sldId id="262" r:id="rId5"/>
    <p:sldId id="263" r:id="rId6"/>
    <p:sldId id="258" r:id="rId7"/>
    <p:sldId id="260" r:id="rId8"/>
    <p:sldId id="264" r:id="rId9"/>
    <p:sldId id="265" r:id="rId10"/>
    <p:sldId id="266" r:id="rId11"/>
    <p:sldId id="267" r:id="rId12"/>
    <p:sldId id="268" r:id="rId13"/>
    <p:sldId id="270" r:id="rId14"/>
    <p:sldId id="269" r:id="rId15"/>
    <p:sldId id="271" r:id="rId16"/>
    <p:sldId id="272" r:id="rId17"/>
    <p:sldId id="273" r:id="rId18"/>
    <p:sldId id="274" r:id="rId19"/>
    <p:sldId id="275" r:id="rId20"/>
    <p:sldId id="276" r:id="rId21"/>
    <p:sldId id="277" r:id="rId22"/>
    <p:sldId id="278" r:id="rId23"/>
    <p:sldId id="27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84" y="-15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03C12AD0-5E96-4231-A576-E42FBDDBC856}" type="datetimeFigureOut">
              <a:rPr lang="en-AU" smtClean="0"/>
              <a:pPr/>
              <a:t>10/11/2015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58DD774-C5A7-4BF9-AA30-914F4AB46C00}"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3C12AD0-5E96-4231-A576-E42FBDDBC856}" type="datetimeFigureOut">
              <a:rPr lang="en-AU" smtClean="0"/>
              <a:pPr/>
              <a:t>10/11/2015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58DD774-C5A7-4BF9-AA30-914F4AB46C00}"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3C12AD0-5E96-4231-A576-E42FBDDBC856}" type="datetimeFigureOut">
              <a:rPr lang="en-AU" smtClean="0"/>
              <a:pPr/>
              <a:t>10/11/2015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58DD774-C5A7-4BF9-AA30-914F4AB46C00}"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3C12AD0-5E96-4231-A576-E42FBDDBC856}" type="datetimeFigureOut">
              <a:rPr lang="en-AU" smtClean="0"/>
              <a:pPr/>
              <a:t>10/11/2015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58DD774-C5A7-4BF9-AA30-914F4AB46C00}"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C12AD0-5E96-4231-A576-E42FBDDBC856}" type="datetimeFigureOut">
              <a:rPr lang="en-AU" smtClean="0"/>
              <a:pPr/>
              <a:t>10/11/2015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58DD774-C5A7-4BF9-AA30-914F4AB46C00}"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03C12AD0-5E96-4231-A576-E42FBDDBC856}" type="datetimeFigureOut">
              <a:rPr lang="en-AU" smtClean="0"/>
              <a:pPr/>
              <a:t>10/11/2015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58DD774-C5A7-4BF9-AA30-914F4AB46C00}"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03C12AD0-5E96-4231-A576-E42FBDDBC856}" type="datetimeFigureOut">
              <a:rPr lang="en-AU" smtClean="0"/>
              <a:pPr/>
              <a:t>10/11/2015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58DD774-C5A7-4BF9-AA30-914F4AB46C00}"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03C12AD0-5E96-4231-A576-E42FBDDBC856}" type="datetimeFigureOut">
              <a:rPr lang="en-AU" smtClean="0"/>
              <a:pPr/>
              <a:t>10/11/2015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58DD774-C5A7-4BF9-AA30-914F4AB46C00}"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C12AD0-5E96-4231-A576-E42FBDDBC856}" type="datetimeFigureOut">
              <a:rPr lang="en-AU" smtClean="0"/>
              <a:pPr/>
              <a:t>10/11/2015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58DD774-C5A7-4BF9-AA30-914F4AB46C00}"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C12AD0-5E96-4231-A576-E42FBDDBC856}" type="datetimeFigureOut">
              <a:rPr lang="en-AU" smtClean="0"/>
              <a:pPr/>
              <a:t>10/11/2015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58DD774-C5A7-4BF9-AA30-914F4AB46C00}"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C12AD0-5E96-4231-A576-E42FBDDBC856}" type="datetimeFigureOut">
              <a:rPr lang="en-AU" smtClean="0"/>
              <a:pPr/>
              <a:t>10/11/2015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58DD774-C5A7-4BF9-AA30-914F4AB46C00}"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C12AD0-5E96-4231-A576-E42FBDDBC856}" type="datetimeFigureOut">
              <a:rPr lang="en-AU" smtClean="0"/>
              <a:pPr/>
              <a:t>10/11/2015</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DD774-C5A7-4BF9-AA30-914F4AB46C00}"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1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1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media/image87.jpeg"/></Relationships>
</file>

<file path=ppt/slides/_rels/slide1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1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2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2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AU" sz="2400" dirty="0" smtClean="0"/>
              <a:t>The BANKNOTES of the Socialist Republic of SRI LANKA</a:t>
            </a:r>
            <a:endParaRPr lang="en-AU" sz="2400" dirty="0"/>
          </a:p>
        </p:txBody>
      </p:sp>
      <p:pic>
        <p:nvPicPr>
          <p:cNvPr id="3" name="Picture 2" descr="Map of Sri Lanka.jpg"/>
          <p:cNvPicPr>
            <a:picLocks noChangeAspect="1"/>
          </p:cNvPicPr>
          <p:nvPr/>
        </p:nvPicPr>
        <p:blipFill>
          <a:blip r:embed="rId2" cstate="print"/>
          <a:stretch>
            <a:fillRect/>
          </a:stretch>
        </p:blipFill>
        <p:spPr>
          <a:xfrm>
            <a:off x="2627784" y="1118718"/>
            <a:ext cx="4104456" cy="4877261"/>
          </a:xfrm>
          <a:prstGeom prst="rect">
            <a:avLst/>
          </a:prstGeom>
        </p:spPr>
      </p:pic>
      <p:pic>
        <p:nvPicPr>
          <p:cNvPr id="5" name="Picture 4" descr="SRL P96d 10 rupees 1990 eBay3 - Copy.jpg"/>
          <p:cNvPicPr>
            <a:picLocks noChangeAspect="1"/>
          </p:cNvPicPr>
          <p:nvPr/>
        </p:nvPicPr>
        <p:blipFill>
          <a:blip r:embed="rId3" cstate="print"/>
          <a:stretch>
            <a:fillRect/>
          </a:stretch>
        </p:blipFill>
        <p:spPr>
          <a:xfrm>
            <a:off x="1547664" y="2341184"/>
            <a:ext cx="1152128" cy="1591872"/>
          </a:xfrm>
          <a:prstGeom prst="rect">
            <a:avLst/>
          </a:prstGeom>
        </p:spPr>
      </p:pic>
      <p:cxnSp>
        <p:nvCxnSpPr>
          <p:cNvPr id="7" name="Straight Arrow Connector 6"/>
          <p:cNvCxnSpPr/>
          <p:nvPr/>
        </p:nvCxnSpPr>
        <p:spPr>
          <a:xfrm>
            <a:off x="2699792" y="3573016"/>
            <a:ext cx="2016224"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9" descr="SRL P97b 20 rupees 1989 ebay.jpg"/>
          <p:cNvPicPr>
            <a:picLocks noChangeAspect="1"/>
          </p:cNvPicPr>
          <p:nvPr/>
        </p:nvPicPr>
        <p:blipFill>
          <a:blip r:embed="rId4" cstate="print"/>
          <a:stretch>
            <a:fillRect/>
          </a:stretch>
        </p:blipFill>
        <p:spPr>
          <a:xfrm>
            <a:off x="1547664" y="869554"/>
            <a:ext cx="1112083" cy="1263302"/>
          </a:xfrm>
          <a:prstGeom prst="rect">
            <a:avLst/>
          </a:prstGeom>
        </p:spPr>
      </p:pic>
      <p:cxnSp>
        <p:nvCxnSpPr>
          <p:cNvPr id="12" name="Straight Arrow Connector 11"/>
          <p:cNvCxnSpPr/>
          <p:nvPr/>
        </p:nvCxnSpPr>
        <p:spPr>
          <a:xfrm>
            <a:off x="2699792" y="1772816"/>
            <a:ext cx="1656184"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descr="SRL P98a 50 rupees 1989r eBay8 - Copy.jpg"/>
          <p:cNvPicPr>
            <a:picLocks noChangeAspect="1"/>
          </p:cNvPicPr>
          <p:nvPr/>
        </p:nvPicPr>
        <p:blipFill>
          <a:blip r:embed="rId5" cstate="print"/>
          <a:stretch>
            <a:fillRect/>
          </a:stretch>
        </p:blipFill>
        <p:spPr>
          <a:xfrm>
            <a:off x="2627784" y="5243124"/>
            <a:ext cx="1008112" cy="1414699"/>
          </a:xfrm>
          <a:prstGeom prst="rect">
            <a:avLst/>
          </a:prstGeom>
        </p:spPr>
      </p:pic>
      <p:cxnSp>
        <p:nvCxnSpPr>
          <p:cNvPr id="15" name="Straight Arrow Connector 14"/>
          <p:cNvCxnSpPr/>
          <p:nvPr/>
        </p:nvCxnSpPr>
        <p:spPr>
          <a:xfrm flipV="1">
            <a:off x="3563888" y="4581128"/>
            <a:ext cx="1080120" cy="1296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15" descr="SRL P99a 100 rupees 1987r eBay12 - Copy.jpg"/>
          <p:cNvPicPr>
            <a:picLocks noChangeAspect="1"/>
          </p:cNvPicPr>
          <p:nvPr/>
        </p:nvPicPr>
        <p:blipFill>
          <a:blip r:embed="rId6" cstate="print"/>
          <a:stretch>
            <a:fillRect/>
          </a:stretch>
        </p:blipFill>
        <p:spPr>
          <a:xfrm>
            <a:off x="1403648" y="4293096"/>
            <a:ext cx="1107764" cy="1534642"/>
          </a:xfrm>
          <a:prstGeom prst="rect">
            <a:avLst/>
          </a:prstGeom>
        </p:spPr>
      </p:pic>
      <p:cxnSp>
        <p:nvCxnSpPr>
          <p:cNvPr id="18" name="Straight Arrow Connector 17"/>
          <p:cNvCxnSpPr>
            <a:stCxn id="16" idx="3"/>
          </p:cNvCxnSpPr>
          <p:nvPr/>
        </p:nvCxnSpPr>
        <p:spPr>
          <a:xfrm flipV="1">
            <a:off x="2511412" y="4675611"/>
            <a:ext cx="1268500" cy="3848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 name="Picture 24" descr="SRL P111 100 rupees 1995r eBay6 - Copy.jpg"/>
          <p:cNvPicPr>
            <a:picLocks noChangeAspect="1"/>
          </p:cNvPicPr>
          <p:nvPr/>
        </p:nvPicPr>
        <p:blipFill>
          <a:blip r:embed="rId7" cstate="print"/>
          <a:stretch>
            <a:fillRect/>
          </a:stretch>
        </p:blipFill>
        <p:spPr>
          <a:xfrm>
            <a:off x="6516216" y="4293096"/>
            <a:ext cx="1080120" cy="1334094"/>
          </a:xfrm>
          <a:prstGeom prst="rect">
            <a:avLst/>
          </a:prstGeom>
        </p:spPr>
      </p:pic>
      <p:cxnSp>
        <p:nvCxnSpPr>
          <p:cNvPr id="27" name="Straight Arrow Connector 26"/>
          <p:cNvCxnSpPr>
            <a:stCxn id="25" idx="1"/>
          </p:cNvCxnSpPr>
          <p:nvPr/>
        </p:nvCxnSpPr>
        <p:spPr>
          <a:xfrm flipH="1" flipV="1">
            <a:off x="5364088" y="3933056"/>
            <a:ext cx="1152128" cy="10270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8" name="Picture 27" descr="SRL P101c 1000 rupees 1990 eBay90 - Copy.jpg"/>
          <p:cNvPicPr>
            <a:picLocks noChangeAspect="1"/>
          </p:cNvPicPr>
          <p:nvPr/>
        </p:nvPicPr>
        <p:blipFill>
          <a:blip r:embed="rId8" cstate="print"/>
          <a:stretch>
            <a:fillRect/>
          </a:stretch>
        </p:blipFill>
        <p:spPr>
          <a:xfrm>
            <a:off x="6732240" y="2924944"/>
            <a:ext cx="1368152" cy="1101538"/>
          </a:xfrm>
          <a:prstGeom prst="rect">
            <a:avLst/>
          </a:prstGeom>
        </p:spPr>
      </p:pic>
      <p:cxnSp>
        <p:nvCxnSpPr>
          <p:cNvPr id="30" name="Straight Arrow Connector 29"/>
          <p:cNvCxnSpPr>
            <a:stCxn id="28" idx="1"/>
          </p:cNvCxnSpPr>
          <p:nvPr/>
        </p:nvCxnSpPr>
        <p:spPr>
          <a:xfrm flipH="1">
            <a:off x="5580112" y="3475713"/>
            <a:ext cx="1152128" cy="973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1" name="Picture 30" descr="SRL P102 10 rupees 1991 eBay6 - Copy.jpg"/>
          <p:cNvPicPr>
            <a:picLocks noChangeAspect="1"/>
          </p:cNvPicPr>
          <p:nvPr/>
        </p:nvPicPr>
        <p:blipFill>
          <a:blip r:embed="rId9" cstate="print"/>
          <a:stretch>
            <a:fillRect/>
          </a:stretch>
        </p:blipFill>
        <p:spPr>
          <a:xfrm>
            <a:off x="5220072" y="836712"/>
            <a:ext cx="958198" cy="1220789"/>
          </a:xfrm>
          <a:prstGeom prst="rect">
            <a:avLst/>
          </a:prstGeom>
        </p:spPr>
      </p:pic>
      <p:cxnSp>
        <p:nvCxnSpPr>
          <p:cNvPr id="33" name="Straight Arrow Connector 32"/>
          <p:cNvCxnSpPr>
            <a:stCxn id="31" idx="2"/>
          </p:cNvCxnSpPr>
          <p:nvPr/>
        </p:nvCxnSpPr>
        <p:spPr>
          <a:xfrm flipH="1">
            <a:off x="4427984" y="2057501"/>
            <a:ext cx="1271187" cy="9394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5" name="Picture 34" descr="SRL P128a 5000 rupees 2010 eBay70 - Copy.jpg"/>
          <p:cNvPicPr>
            <a:picLocks noChangeAspect="1"/>
          </p:cNvPicPr>
          <p:nvPr/>
        </p:nvPicPr>
        <p:blipFill>
          <a:blip r:embed="rId10" cstate="print"/>
          <a:stretch>
            <a:fillRect/>
          </a:stretch>
        </p:blipFill>
        <p:spPr>
          <a:xfrm>
            <a:off x="5508104" y="5805264"/>
            <a:ext cx="1403648" cy="786576"/>
          </a:xfrm>
          <a:prstGeom prst="rect">
            <a:avLst/>
          </a:prstGeom>
        </p:spPr>
      </p:pic>
      <p:cxnSp>
        <p:nvCxnSpPr>
          <p:cNvPr id="37" name="Straight Arrow Connector 36"/>
          <p:cNvCxnSpPr/>
          <p:nvPr/>
        </p:nvCxnSpPr>
        <p:spPr>
          <a:xfrm flipH="1" flipV="1">
            <a:off x="5436096" y="5157192"/>
            <a:ext cx="720080" cy="609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3" descr="SRL P72c 2 rupees 1974 eBay9 - Copy.jpg"/>
          <p:cNvPicPr>
            <a:picLocks noChangeAspect="1"/>
          </p:cNvPicPr>
          <p:nvPr/>
        </p:nvPicPr>
        <p:blipFill>
          <a:blip r:embed="rId11" cstate="print"/>
          <a:stretch>
            <a:fillRect/>
          </a:stretch>
        </p:blipFill>
        <p:spPr>
          <a:xfrm>
            <a:off x="6732240" y="1493141"/>
            <a:ext cx="915566" cy="1171020"/>
          </a:xfrm>
          <a:prstGeom prst="rect">
            <a:avLst/>
          </a:prstGeom>
        </p:spPr>
      </p:pic>
      <p:cxnSp>
        <p:nvCxnSpPr>
          <p:cNvPr id="32" name="Straight Arrow Connector 31"/>
          <p:cNvCxnSpPr/>
          <p:nvPr/>
        </p:nvCxnSpPr>
        <p:spPr>
          <a:xfrm flipH="1">
            <a:off x="5292080" y="2564904"/>
            <a:ext cx="1656184"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1840" y="404664"/>
            <a:ext cx="2658164" cy="646331"/>
          </a:xfrm>
          <a:prstGeom prst="rect">
            <a:avLst/>
          </a:prstGeom>
          <a:noFill/>
        </p:spPr>
        <p:txBody>
          <a:bodyPr wrap="none" rtlCol="0">
            <a:spAutoFit/>
          </a:bodyPr>
          <a:lstStyle/>
          <a:p>
            <a:pPr algn="ctr"/>
            <a:r>
              <a:rPr lang="en-AU" b="1" dirty="0" smtClean="0"/>
              <a:t>Bank of Sri Lanka</a:t>
            </a:r>
          </a:p>
          <a:p>
            <a:pPr algn="ctr"/>
            <a:r>
              <a:rPr lang="en-AU" b="1" dirty="0" smtClean="0"/>
              <a:t>1991 – 1994 Cultural Issue</a:t>
            </a:r>
            <a:endParaRPr lang="en-AU" b="1" dirty="0"/>
          </a:p>
        </p:txBody>
      </p:sp>
      <p:pic>
        <p:nvPicPr>
          <p:cNvPr id="4" name="Picture 3" descr="SRL P102 10 rupees 1991r eBay6.jpg"/>
          <p:cNvPicPr>
            <a:picLocks noChangeAspect="1"/>
          </p:cNvPicPr>
          <p:nvPr/>
        </p:nvPicPr>
        <p:blipFill>
          <a:blip r:embed="rId2" cstate="print"/>
          <a:stretch>
            <a:fillRect/>
          </a:stretch>
        </p:blipFill>
        <p:spPr>
          <a:xfrm rot="16200000">
            <a:off x="456022" y="4592650"/>
            <a:ext cx="2448272" cy="1273101"/>
          </a:xfrm>
          <a:prstGeom prst="rect">
            <a:avLst/>
          </a:prstGeom>
        </p:spPr>
      </p:pic>
      <p:sp>
        <p:nvSpPr>
          <p:cNvPr id="5" name="TextBox 4"/>
          <p:cNvSpPr txBox="1"/>
          <p:nvPr/>
        </p:nvSpPr>
        <p:spPr>
          <a:xfrm>
            <a:off x="755576" y="2564904"/>
            <a:ext cx="2064989" cy="307777"/>
          </a:xfrm>
          <a:prstGeom prst="rect">
            <a:avLst/>
          </a:prstGeom>
          <a:noFill/>
        </p:spPr>
        <p:txBody>
          <a:bodyPr wrap="none" rtlCol="0">
            <a:spAutoFit/>
          </a:bodyPr>
          <a:lstStyle/>
          <a:p>
            <a:r>
              <a:rPr lang="en-AU" sz="1400" dirty="0" smtClean="0"/>
              <a:t>P-102a/B107a   10 rupees</a:t>
            </a:r>
            <a:endParaRPr lang="en-AU" sz="1400" dirty="0"/>
          </a:p>
        </p:txBody>
      </p:sp>
      <p:sp>
        <p:nvSpPr>
          <p:cNvPr id="6" name="TextBox 5"/>
          <p:cNvSpPr txBox="1"/>
          <p:nvPr/>
        </p:nvSpPr>
        <p:spPr>
          <a:xfrm>
            <a:off x="777662" y="3068960"/>
            <a:ext cx="1879040" cy="954107"/>
          </a:xfrm>
          <a:prstGeom prst="rect">
            <a:avLst/>
          </a:prstGeom>
          <a:noFill/>
        </p:spPr>
        <p:txBody>
          <a:bodyPr wrap="none" rtlCol="0">
            <a:spAutoFit/>
          </a:bodyPr>
          <a:lstStyle/>
          <a:p>
            <a:pPr algn="ctr"/>
            <a:r>
              <a:rPr lang="en-AU" sz="1400" dirty="0" smtClean="0"/>
              <a:t>Sinhalese </a:t>
            </a:r>
            <a:r>
              <a:rPr lang="en-AU" sz="1400" dirty="0" err="1" smtClean="0"/>
              <a:t>Chinze</a:t>
            </a:r>
            <a:endParaRPr lang="en-AU" sz="1400" dirty="0" smtClean="0"/>
          </a:p>
          <a:p>
            <a:pPr algn="ctr"/>
            <a:r>
              <a:rPr lang="en-AU" sz="1400" dirty="0" smtClean="0"/>
              <a:t>--</a:t>
            </a:r>
          </a:p>
          <a:p>
            <a:pPr algn="ctr"/>
            <a:r>
              <a:rPr lang="en-AU" sz="1400" dirty="0" smtClean="0"/>
              <a:t>Presidential Secretariat</a:t>
            </a:r>
          </a:p>
          <a:p>
            <a:pPr algn="ctr"/>
            <a:r>
              <a:rPr lang="en-AU" sz="1400" dirty="0" smtClean="0"/>
              <a:t>Offices</a:t>
            </a:r>
          </a:p>
        </p:txBody>
      </p:sp>
      <p:pic>
        <p:nvPicPr>
          <p:cNvPr id="8" name="Picture 7" descr="SRL P103 20 rupees 1991r eBay6.jpg"/>
          <p:cNvPicPr>
            <a:picLocks noChangeAspect="1"/>
          </p:cNvPicPr>
          <p:nvPr/>
        </p:nvPicPr>
        <p:blipFill>
          <a:blip r:embed="rId3" cstate="print"/>
          <a:stretch>
            <a:fillRect/>
          </a:stretch>
        </p:blipFill>
        <p:spPr>
          <a:xfrm rot="16200000">
            <a:off x="3124349" y="4660629"/>
            <a:ext cx="2607273" cy="1296144"/>
          </a:xfrm>
          <a:prstGeom prst="rect">
            <a:avLst/>
          </a:prstGeom>
        </p:spPr>
      </p:pic>
      <p:sp>
        <p:nvSpPr>
          <p:cNvPr id="9" name="TextBox 8"/>
          <p:cNvSpPr txBox="1"/>
          <p:nvPr/>
        </p:nvSpPr>
        <p:spPr>
          <a:xfrm>
            <a:off x="3419872" y="2636912"/>
            <a:ext cx="2064989" cy="307777"/>
          </a:xfrm>
          <a:prstGeom prst="rect">
            <a:avLst/>
          </a:prstGeom>
          <a:noFill/>
        </p:spPr>
        <p:txBody>
          <a:bodyPr wrap="none" rtlCol="0">
            <a:spAutoFit/>
          </a:bodyPr>
          <a:lstStyle/>
          <a:p>
            <a:r>
              <a:rPr lang="en-AU" sz="1400" dirty="0" smtClean="0"/>
              <a:t>P-103a/B108a   20 rupees</a:t>
            </a:r>
            <a:endParaRPr lang="en-AU" sz="1400" dirty="0"/>
          </a:p>
        </p:txBody>
      </p:sp>
      <p:sp>
        <p:nvSpPr>
          <p:cNvPr id="10" name="TextBox 9"/>
          <p:cNvSpPr txBox="1"/>
          <p:nvPr/>
        </p:nvSpPr>
        <p:spPr>
          <a:xfrm>
            <a:off x="3353058" y="3068960"/>
            <a:ext cx="2090380" cy="738664"/>
          </a:xfrm>
          <a:prstGeom prst="rect">
            <a:avLst/>
          </a:prstGeom>
          <a:noFill/>
        </p:spPr>
        <p:txBody>
          <a:bodyPr wrap="none" rtlCol="0">
            <a:spAutoFit/>
          </a:bodyPr>
          <a:lstStyle/>
          <a:p>
            <a:pPr algn="ctr"/>
            <a:r>
              <a:rPr lang="en-AU" sz="1400" dirty="0" smtClean="0"/>
              <a:t>Devil Mask</a:t>
            </a:r>
          </a:p>
          <a:p>
            <a:pPr algn="ctr"/>
            <a:r>
              <a:rPr lang="en-AU" sz="1400" dirty="0" smtClean="0"/>
              <a:t>--</a:t>
            </a:r>
          </a:p>
          <a:p>
            <a:pPr algn="ctr"/>
            <a:r>
              <a:rPr lang="en-AU" sz="1400" dirty="0" smtClean="0"/>
              <a:t>Sri Lankan Pole Fishermen</a:t>
            </a:r>
          </a:p>
        </p:txBody>
      </p:sp>
      <p:pic>
        <p:nvPicPr>
          <p:cNvPr id="13" name="Picture 12" descr="SRL P104c 50 rupees 1994r eBay12.jpg"/>
          <p:cNvPicPr>
            <a:picLocks noChangeAspect="1"/>
          </p:cNvPicPr>
          <p:nvPr/>
        </p:nvPicPr>
        <p:blipFill>
          <a:blip r:embed="rId4" cstate="print"/>
          <a:stretch>
            <a:fillRect/>
          </a:stretch>
        </p:blipFill>
        <p:spPr>
          <a:xfrm rot="16200000">
            <a:off x="6064779" y="4528511"/>
            <a:ext cx="2736304" cy="1401379"/>
          </a:xfrm>
          <a:prstGeom prst="rect">
            <a:avLst/>
          </a:prstGeom>
        </p:spPr>
      </p:pic>
      <p:sp>
        <p:nvSpPr>
          <p:cNvPr id="14" name="TextBox 13"/>
          <p:cNvSpPr txBox="1"/>
          <p:nvPr/>
        </p:nvSpPr>
        <p:spPr>
          <a:xfrm>
            <a:off x="6444208" y="2636912"/>
            <a:ext cx="2042547" cy="307777"/>
          </a:xfrm>
          <a:prstGeom prst="rect">
            <a:avLst/>
          </a:prstGeom>
          <a:noFill/>
        </p:spPr>
        <p:txBody>
          <a:bodyPr wrap="none" rtlCol="0">
            <a:spAutoFit/>
          </a:bodyPr>
          <a:lstStyle/>
          <a:p>
            <a:r>
              <a:rPr lang="en-AU" sz="1400" dirty="0" smtClean="0"/>
              <a:t>P-104c/B109c   50 rupees</a:t>
            </a:r>
            <a:endParaRPr lang="en-AU" sz="1400" dirty="0"/>
          </a:p>
        </p:txBody>
      </p:sp>
      <p:sp>
        <p:nvSpPr>
          <p:cNvPr id="15" name="TextBox 14"/>
          <p:cNvSpPr txBox="1"/>
          <p:nvPr/>
        </p:nvSpPr>
        <p:spPr>
          <a:xfrm>
            <a:off x="6192211" y="2996952"/>
            <a:ext cx="2432590" cy="1015663"/>
          </a:xfrm>
          <a:prstGeom prst="rect">
            <a:avLst/>
          </a:prstGeom>
          <a:noFill/>
        </p:spPr>
        <p:txBody>
          <a:bodyPr wrap="none" rtlCol="0">
            <a:spAutoFit/>
          </a:bodyPr>
          <a:lstStyle/>
          <a:p>
            <a:pPr algn="ctr"/>
            <a:r>
              <a:rPr lang="en-AU" sz="1400" dirty="0" smtClean="0"/>
              <a:t>Male Dancer in Headdress</a:t>
            </a:r>
          </a:p>
          <a:p>
            <a:pPr algn="ctr"/>
            <a:r>
              <a:rPr lang="en-AU" sz="1400" dirty="0" smtClean="0"/>
              <a:t>--</a:t>
            </a:r>
          </a:p>
          <a:p>
            <a:pPr algn="ctr"/>
            <a:r>
              <a:rPr lang="en-AU" sz="1400" dirty="0" err="1" smtClean="0"/>
              <a:t>Jetavana</a:t>
            </a:r>
            <a:r>
              <a:rPr lang="en-AU" sz="1400" dirty="0" smtClean="0"/>
              <a:t> and </a:t>
            </a:r>
            <a:r>
              <a:rPr lang="en-AU" sz="1400" dirty="0" err="1" smtClean="0"/>
              <a:t>Tuparama</a:t>
            </a:r>
            <a:r>
              <a:rPr lang="en-AU" sz="1400" dirty="0" smtClean="0"/>
              <a:t> Stupas</a:t>
            </a:r>
          </a:p>
          <a:p>
            <a:pPr algn="ctr"/>
            <a:endParaRPr lang="en-AU" dirty="0" smtClean="0"/>
          </a:p>
        </p:txBody>
      </p:sp>
      <p:pic>
        <p:nvPicPr>
          <p:cNvPr id="16" name="Picture 15" descr="SRL P102a 10 rps 1-1-1991 DC.jpg"/>
          <p:cNvPicPr>
            <a:picLocks noChangeAspect="1"/>
          </p:cNvPicPr>
          <p:nvPr/>
        </p:nvPicPr>
        <p:blipFill>
          <a:blip r:embed="rId5" cstate="print"/>
          <a:stretch>
            <a:fillRect/>
          </a:stretch>
        </p:blipFill>
        <p:spPr>
          <a:xfrm>
            <a:off x="395536" y="1196752"/>
            <a:ext cx="2588836" cy="1296144"/>
          </a:xfrm>
          <a:prstGeom prst="rect">
            <a:avLst/>
          </a:prstGeom>
        </p:spPr>
      </p:pic>
      <p:pic>
        <p:nvPicPr>
          <p:cNvPr id="17" name="Picture 16" descr="SRL P103a 20 rps 1-1-1991 DC.jpg"/>
          <p:cNvPicPr>
            <a:picLocks noChangeAspect="1"/>
          </p:cNvPicPr>
          <p:nvPr/>
        </p:nvPicPr>
        <p:blipFill>
          <a:blip r:embed="rId6" cstate="print"/>
          <a:stretch>
            <a:fillRect/>
          </a:stretch>
        </p:blipFill>
        <p:spPr>
          <a:xfrm>
            <a:off x="3131840" y="1196752"/>
            <a:ext cx="2680288" cy="1368152"/>
          </a:xfrm>
          <a:prstGeom prst="rect">
            <a:avLst/>
          </a:prstGeom>
        </p:spPr>
      </p:pic>
      <p:pic>
        <p:nvPicPr>
          <p:cNvPr id="18" name="Picture 17" descr="SRL P104c 50 rps 19-8-1994 DC.jpg"/>
          <p:cNvPicPr>
            <a:picLocks noChangeAspect="1"/>
          </p:cNvPicPr>
          <p:nvPr/>
        </p:nvPicPr>
        <p:blipFill>
          <a:blip r:embed="rId7" cstate="print"/>
          <a:stretch>
            <a:fillRect/>
          </a:stretch>
        </p:blipFill>
        <p:spPr>
          <a:xfrm>
            <a:off x="5959577" y="1186632"/>
            <a:ext cx="2860896" cy="145027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1800" b="1" dirty="0" smtClean="0"/>
              <a:t>Bank of Sri Lanka</a:t>
            </a:r>
            <a:br>
              <a:rPr lang="en-AU" sz="1800" b="1" dirty="0" smtClean="0"/>
            </a:br>
            <a:r>
              <a:rPr lang="en-AU" sz="1800" b="1" dirty="0" smtClean="0"/>
              <a:t>1991 – 1994 Cultural Issue</a:t>
            </a:r>
            <a:br>
              <a:rPr lang="en-AU" sz="1800" b="1" dirty="0" smtClean="0"/>
            </a:br>
            <a:r>
              <a:rPr lang="en-AU" sz="1800" b="1" dirty="0" smtClean="0"/>
              <a:t>100 rupees, ornate urn</a:t>
            </a:r>
            <a:endParaRPr lang="en-AU" sz="1800" dirty="0"/>
          </a:p>
        </p:txBody>
      </p:sp>
      <p:pic>
        <p:nvPicPr>
          <p:cNvPr id="4" name="Picture 3" descr="SRL P105a 100 rupees w-o dot 1991.jpg"/>
          <p:cNvPicPr>
            <a:picLocks noChangeAspect="1"/>
          </p:cNvPicPr>
          <p:nvPr/>
        </p:nvPicPr>
        <p:blipFill>
          <a:blip r:embed="rId2" cstate="print"/>
          <a:stretch>
            <a:fillRect/>
          </a:stretch>
        </p:blipFill>
        <p:spPr>
          <a:xfrm>
            <a:off x="755576" y="1340768"/>
            <a:ext cx="3275856" cy="1634900"/>
          </a:xfrm>
          <a:prstGeom prst="rect">
            <a:avLst/>
          </a:prstGeom>
        </p:spPr>
      </p:pic>
      <p:pic>
        <p:nvPicPr>
          <p:cNvPr id="5" name="Picture 4" descr="SRL P105a 100 rupees w-o dot 1991 - Copy.jpg"/>
          <p:cNvPicPr>
            <a:picLocks noChangeAspect="1"/>
          </p:cNvPicPr>
          <p:nvPr/>
        </p:nvPicPr>
        <p:blipFill>
          <a:blip r:embed="rId3" cstate="print"/>
          <a:stretch>
            <a:fillRect/>
          </a:stretch>
        </p:blipFill>
        <p:spPr>
          <a:xfrm rot="5400000">
            <a:off x="4900149" y="652579"/>
            <a:ext cx="1620574" cy="2996952"/>
          </a:xfrm>
          <a:prstGeom prst="rect">
            <a:avLst/>
          </a:prstGeom>
        </p:spPr>
      </p:pic>
      <p:sp>
        <p:nvSpPr>
          <p:cNvPr id="9" name="Down Arrow 8"/>
          <p:cNvSpPr/>
          <p:nvPr/>
        </p:nvSpPr>
        <p:spPr>
          <a:xfrm rot="3170844">
            <a:off x="6377910" y="281486"/>
            <a:ext cx="72976" cy="14961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SRL P105b 100 rupees w dot 1991 low SN eBay45.jpg"/>
          <p:cNvPicPr>
            <a:picLocks noChangeAspect="1"/>
          </p:cNvPicPr>
          <p:nvPr/>
        </p:nvPicPr>
        <p:blipFill>
          <a:blip r:embed="rId4" cstate="print"/>
          <a:stretch>
            <a:fillRect/>
          </a:stretch>
        </p:blipFill>
        <p:spPr>
          <a:xfrm>
            <a:off x="755576" y="4797152"/>
            <a:ext cx="3312368" cy="1707385"/>
          </a:xfrm>
          <a:prstGeom prst="rect">
            <a:avLst/>
          </a:prstGeom>
        </p:spPr>
      </p:pic>
      <p:sp>
        <p:nvSpPr>
          <p:cNvPr id="13" name="TextBox 12"/>
          <p:cNvSpPr txBox="1"/>
          <p:nvPr/>
        </p:nvSpPr>
        <p:spPr>
          <a:xfrm>
            <a:off x="7236296" y="1484784"/>
            <a:ext cx="1220206" cy="523220"/>
          </a:xfrm>
          <a:prstGeom prst="rect">
            <a:avLst/>
          </a:prstGeom>
          <a:noFill/>
        </p:spPr>
        <p:txBody>
          <a:bodyPr wrap="none" rtlCol="0">
            <a:spAutoFit/>
          </a:bodyPr>
          <a:lstStyle/>
          <a:p>
            <a:r>
              <a:rPr lang="en-AU" sz="1400" dirty="0" smtClean="0"/>
              <a:t>P-105a/B110a</a:t>
            </a:r>
          </a:p>
          <a:p>
            <a:r>
              <a:rPr lang="en-AU" sz="1400" dirty="0" smtClean="0"/>
              <a:t>Without dot.</a:t>
            </a:r>
            <a:endParaRPr lang="en-AU" sz="1400" dirty="0"/>
          </a:p>
        </p:txBody>
      </p:sp>
      <p:sp>
        <p:nvSpPr>
          <p:cNvPr id="14" name="TextBox 13"/>
          <p:cNvSpPr txBox="1"/>
          <p:nvPr/>
        </p:nvSpPr>
        <p:spPr>
          <a:xfrm>
            <a:off x="7308304" y="3356992"/>
            <a:ext cx="1236236" cy="523220"/>
          </a:xfrm>
          <a:prstGeom prst="rect">
            <a:avLst/>
          </a:prstGeom>
          <a:noFill/>
        </p:spPr>
        <p:txBody>
          <a:bodyPr wrap="none" rtlCol="0">
            <a:spAutoFit/>
          </a:bodyPr>
          <a:lstStyle/>
          <a:p>
            <a:r>
              <a:rPr lang="en-AU" sz="1400" dirty="0" smtClean="0"/>
              <a:t>P-105b/B110b</a:t>
            </a:r>
          </a:p>
          <a:p>
            <a:r>
              <a:rPr lang="en-AU" sz="1400" dirty="0" smtClean="0"/>
              <a:t>With dot</a:t>
            </a:r>
            <a:endParaRPr lang="en-AU" sz="1400" dirty="0"/>
          </a:p>
        </p:txBody>
      </p:sp>
      <p:sp>
        <p:nvSpPr>
          <p:cNvPr id="15" name="TextBox 14"/>
          <p:cNvSpPr txBox="1"/>
          <p:nvPr/>
        </p:nvSpPr>
        <p:spPr>
          <a:xfrm>
            <a:off x="4211960" y="4869160"/>
            <a:ext cx="2676951" cy="738664"/>
          </a:xfrm>
          <a:prstGeom prst="rect">
            <a:avLst/>
          </a:prstGeom>
          <a:noFill/>
        </p:spPr>
        <p:txBody>
          <a:bodyPr wrap="none" rtlCol="0">
            <a:spAutoFit/>
          </a:bodyPr>
          <a:lstStyle/>
          <a:p>
            <a:r>
              <a:rPr lang="en-AU" sz="1400" dirty="0" smtClean="0"/>
              <a:t>Origin of the dot is somewhat</a:t>
            </a:r>
          </a:p>
          <a:p>
            <a:r>
              <a:rPr lang="en-AU" sz="1400" dirty="0" smtClean="0"/>
              <a:t>mysterious.  Lowest serial number</a:t>
            </a:r>
          </a:p>
          <a:p>
            <a:r>
              <a:rPr lang="en-AU" sz="1400" dirty="0" smtClean="0"/>
              <a:t>found has a dot.</a:t>
            </a:r>
            <a:endParaRPr lang="en-AU" sz="1400" dirty="0"/>
          </a:p>
        </p:txBody>
      </p:sp>
      <p:pic>
        <p:nvPicPr>
          <p:cNvPr id="17" name="Picture 16" descr="SRL P105b 100 rupees w dot 1991 eBay45.jpg"/>
          <p:cNvPicPr>
            <a:picLocks noChangeAspect="1"/>
          </p:cNvPicPr>
          <p:nvPr/>
        </p:nvPicPr>
        <p:blipFill>
          <a:blip r:embed="rId5" cstate="print"/>
          <a:stretch>
            <a:fillRect/>
          </a:stretch>
        </p:blipFill>
        <p:spPr>
          <a:xfrm>
            <a:off x="755576" y="3068960"/>
            <a:ext cx="3266469" cy="1656184"/>
          </a:xfrm>
          <a:prstGeom prst="rect">
            <a:avLst/>
          </a:prstGeom>
        </p:spPr>
      </p:pic>
      <p:pic>
        <p:nvPicPr>
          <p:cNvPr id="19" name="Picture 18" descr="SRL P105b 100 rupees w dot 1991 eBay45 - Copy.jpg"/>
          <p:cNvPicPr>
            <a:picLocks noChangeAspect="1"/>
          </p:cNvPicPr>
          <p:nvPr/>
        </p:nvPicPr>
        <p:blipFill>
          <a:blip r:embed="rId6" cstate="print"/>
          <a:stretch>
            <a:fillRect/>
          </a:stretch>
        </p:blipFill>
        <p:spPr>
          <a:xfrm rot="5400000">
            <a:off x="4941914" y="2335997"/>
            <a:ext cx="1587184" cy="3047093"/>
          </a:xfrm>
          <a:prstGeom prst="rect">
            <a:avLst/>
          </a:prstGeom>
        </p:spPr>
      </p:pic>
      <p:sp>
        <p:nvSpPr>
          <p:cNvPr id="20" name="Down Arrow 19"/>
          <p:cNvSpPr/>
          <p:nvPr/>
        </p:nvSpPr>
        <p:spPr>
          <a:xfrm rot="3170844">
            <a:off x="6377910" y="1937670"/>
            <a:ext cx="72976" cy="14961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0185" y="404664"/>
            <a:ext cx="3133230" cy="923330"/>
          </a:xfrm>
          <a:prstGeom prst="rect">
            <a:avLst/>
          </a:prstGeom>
          <a:noFill/>
        </p:spPr>
        <p:txBody>
          <a:bodyPr wrap="none" rtlCol="0">
            <a:spAutoFit/>
          </a:bodyPr>
          <a:lstStyle/>
          <a:p>
            <a:pPr algn="ctr"/>
            <a:r>
              <a:rPr lang="en-AU" b="1" dirty="0" smtClean="0"/>
              <a:t>Bank of Sri Lanka</a:t>
            </a:r>
            <a:br>
              <a:rPr lang="en-AU" b="1" dirty="0" smtClean="0"/>
            </a:br>
            <a:r>
              <a:rPr lang="en-AU" b="1" dirty="0" smtClean="0"/>
              <a:t>1991 – 1994 Cultural Issue</a:t>
            </a:r>
            <a:br>
              <a:rPr lang="en-AU" b="1" dirty="0" smtClean="0"/>
            </a:br>
            <a:r>
              <a:rPr lang="en-AU" b="1" dirty="0" smtClean="0"/>
              <a:t>100 rupees – Ornate Urn Types</a:t>
            </a:r>
            <a:endParaRPr lang="en-AU" dirty="0"/>
          </a:p>
        </p:txBody>
      </p:sp>
      <p:pic>
        <p:nvPicPr>
          <p:cNvPr id="3" name="Picture 2" descr="SRL P105b 100 rupees w dot 1991 eBay45.jpg"/>
          <p:cNvPicPr>
            <a:picLocks noChangeAspect="1"/>
          </p:cNvPicPr>
          <p:nvPr/>
        </p:nvPicPr>
        <p:blipFill>
          <a:blip r:embed="rId2" cstate="print"/>
          <a:stretch>
            <a:fillRect/>
          </a:stretch>
        </p:blipFill>
        <p:spPr>
          <a:xfrm>
            <a:off x="683568" y="1484784"/>
            <a:ext cx="2602992" cy="1319784"/>
          </a:xfrm>
          <a:prstGeom prst="rect">
            <a:avLst/>
          </a:prstGeom>
          <a:ln w="19050">
            <a:solidFill>
              <a:schemeClr val="tx1"/>
            </a:solidFill>
          </a:ln>
        </p:spPr>
      </p:pic>
      <p:pic>
        <p:nvPicPr>
          <p:cNvPr id="5" name="Picture 4" descr="SRL P105b 100 rupees w dot 1991r eBay45.jpg"/>
          <p:cNvPicPr>
            <a:picLocks noChangeAspect="1"/>
          </p:cNvPicPr>
          <p:nvPr/>
        </p:nvPicPr>
        <p:blipFill>
          <a:blip r:embed="rId3" cstate="print"/>
          <a:stretch>
            <a:fillRect/>
          </a:stretch>
        </p:blipFill>
        <p:spPr>
          <a:xfrm>
            <a:off x="683568" y="2924944"/>
            <a:ext cx="1296144" cy="2570757"/>
          </a:xfrm>
          <a:prstGeom prst="rect">
            <a:avLst/>
          </a:prstGeom>
          <a:ln w="19050">
            <a:solidFill>
              <a:schemeClr val="tx1"/>
            </a:solidFill>
          </a:ln>
        </p:spPr>
      </p:pic>
      <p:sp>
        <p:nvSpPr>
          <p:cNvPr id="6" name="TextBox 5"/>
          <p:cNvSpPr txBox="1"/>
          <p:nvPr/>
        </p:nvSpPr>
        <p:spPr>
          <a:xfrm>
            <a:off x="1979712" y="3068960"/>
            <a:ext cx="1339021" cy="923330"/>
          </a:xfrm>
          <a:prstGeom prst="rect">
            <a:avLst/>
          </a:prstGeom>
          <a:noFill/>
        </p:spPr>
        <p:txBody>
          <a:bodyPr wrap="none" rtlCol="0">
            <a:spAutoFit/>
          </a:bodyPr>
          <a:lstStyle/>
          <a:p>
            <a:pPr algn="ctr"/>
            <a:r>
              <a:rPr lang="en-AU" dirty="0" smtClean="0"/>
              <a:t>P-105 a &amp; b</a:t>
            </a:r>
          </a:p>
          <a:p>
            <a:pPr algn="ctr"/>
            <a:r>
              <a:rPr lang="en-AU" dirty="0" smtClean="0"/>
              <a:t>B110b</a:t>
            </a:r>
          </a:p>
          <a:p>
            <a:pPr algn="ctr"/>
            <a:r>
              <a:rPr lang="en-AU" dirty="0" smtClean="0"/>
              <a:t>Brown back.</a:t>
            </a:r>
            <a:endParaRPr lang="en-AU" dirty="0"/>
          </a:p>
        </p:txBody>
      </p:sp>
      <p:pic>
        <p:nvPicPr>
          <p:cNvPr id="8" name="Picture 7" descr="SRL P105A 100 rupees w Og back 1992r.jpg"/>
          <p:cNvPicPr>
            <a:picLocks noChangeAspect="1"/>
          </p:cNvPicPr>
          <p:nvPr/>
        </p:nvPicPr>
        <p:blipFill>
          <a:blip r:embed="rId4" cstate="print"/>
          <a:stretch>
            <a:fillRect/>
          </a:stretch>
        </p:blipFill>
        <p:spPr>
          <a:xfrm>
            <a:off x="3419872" y="2924944"/>
            <a:ext cx="1292343" cy="2592288"/>
          </a:xfrm>
          <a:prstGeom prst="rect">
            <a:avLst/>
          </a:prstGeom>
          <a:ln w="19050">
            <a:solidFill>
              <a:schemeClr val="tx1"/>
            </a:solidFill>
          </a:ln>
        </p:spPr>
      </p:pic>
      <p:sp>
        <p:nvSpPr>
          <p:cNvPr id="9" name="TextBox 8"/>
          <p:cNvSpPr txBox="1"/>
          <p:nvPr/>
        </p:nvSpPr>
        <p:spPr>
          <a:xfrm>
            <a:off x="4716016" y="2924944"/>
            <a:ext cx="1412310" cy="923330"/>
          </a:xfrm>
          <a:prstGeom prst="rect">
            <a:avLst/>
          </a:prstGeom>
          <a:noFill/>
        </p:spPr>
        <p:txBody>
          <a:bodyPr wrap="none" rtlCol="0">
            <a:spAutoFit/>
          </a:bodyPr>
          <a:lstStyle/>
          <a:p>
            <a:pPr algn="ctr"/>
            <a:r>
              <a:rPr lang="en-AU" dirty="0" smtClean="0"/>
              <a:t>P-105A</a:t>
            </a:r>
          </a:p>
          <a:p>
            <a:pPr algn="ctr"/>
            <a:r>
              <a:rPr lang="en-AU" dirty="0" smtClean="0"/>
              <a:t>B111</a:t>
            </a:r>
          </a:p>
          <a:p>
            <a:pPr algn="ctr"/>
            <a:r>
              <a:rPr lang="en-AU" dirty="0" smtClean="0"/>
              <a:t>Orange back.</a:t>
            </a:r>
            <a:endParaRPr lang="en-AU" dirty="0"/>
          </a:p>
        </p:txBody>
      </p:sp>
      <p:pic>
        <p:nvPicPr>
          <p:cNvPr id="12" name="Picture 11" descr="SRL P111 100 rupees 1995r eBay6.jpg"/>
          <p:cNvPicPr>
            <a:picLocks noChangeAspect="1"/>
          </p:cNvPicPr>
          <p:nvPr/>
        </p:nvPicPr>
        <p:blipFill>
          <a:blip r:embed="rId5" cstate="print"/>
          <a:stretch>
            <a:fillRect/>
          </a:stretch>
        </p:blipFill>
        <p:spPr>
          <a:xfrm>
            <a:off x="6156177" y="2996952"/>
            <a:ext cx="1284440" cy="2520280"/>
          </a:xfrm>
          <a:prstGeom prst="rect">
            <a:avLst/>
          </a:prstGeom>
          <a:ln w="19050">
            <a:solidFill>
              <a:schemeClr val="tx1"/>
            </a:solidFill>
          </a:ln>
        </p:spPr>
      </p:pic>
      <p:sp>
        <p:nvSpPr>
          <p:cNvPr id="13" name="TextBox 12"/>
          <p:cNvSpPr txBox="1"/>
          <p:nvPr/>
        </p:nvSpPr>
        <p:spPr>
          <a:xfrm>
            <a:off x="7563119" y="2996952"/>
            <a:ext cx="1580881" cy="2308324"/>
          </a:xfrm>
          <a:prstGeom prst="rect">
            <a:avLst/>
          </a:prstGeom>
          <a:noFill/>
        </p:spPr>
        <p:txBody>
          <a:bodyPr wrap="none" rtlCol="0">
            <a:spAutoFit/>
          </a:bodyPr>
          <a:lstStyle/>
          <a:p>
            <a:pPr algn="ctr"/>
            <a:r>
              <a:rPr lang="en-AU" dirty="0" smtClean="0"/>
              <a:t>P-111  &amp; P-118</a:t>
            </a:r>
          </a:p>
          <a:p>
            <a:pPr algn="ctr"/>
            <a:r>
              <a:rPr lang="en-AU" dirty="0" smtClean="0"/>
              <a:t>B117</a:t>
            </a:r>
          </a:p>
          <a:p>
            <a:pPr algn="ctr"/>
            <a:r>
              <a:rPr lang="en-AU" dirty="0" smtClean="0"/>
              <a:t>Latent,</a:t>
            </a:r>
          </a:p>
          <a:p>
            <a:pPr algn="ctr"/>
            <a:r>
              <a:rPr lang="en-AU" dirty="0" smtClean="0"/>
              <a:t>embossed</a:t>
            </a:r>
          </a:p>
          <a:p>
            <a:pPr algn="ctr"/>
            <a:r>
              <a:rPr lang="en-AU" dirty="0" smtClean="0"/>
              <a:t>image on face.</a:t>
            </a:r>
          </a:p>
          <a:p>
            <a:pPr algn="ctr"/>
            <a:r>
              <a:rPr lang="en-AU" dirty="0" smtClean="0"/>
              <a:t>Orange back.</a:t>
            </a:r>
          </a:p>
          <a:p>
            <a:pPr algn="ctr"/>
            <a:endParaRPr lang="en-AU" dirty="0" smtClean="0"/>
          </a:p>
          <a:p>
            <a:pPr algn="ctr"/>
            <a:endParaRPr lang="en-AU" dirty="0"/>
          </a:p>
        </p:txBody>
      </p:sp>
      <p:pic>
        <p:nvPicPr>
          <p:cNvPr id="15" name="Picture 14" descr="SRL P105A 100 rps 1-7-1992 DC.jpg"/>
          <p:cNvPicPr>
            <a:picLocks noChangeAspect="1"/>
          </p:cNvPicPr>
          <p:nvPr/>
        </p:nvPicPr>
        <p:blipFill>
          <a:blip r:embed="rId6" cstate="print"/>
          <a:stretch>
            <a:fillRect/>
          </a:stretch>
        </p:blipFill>
        <p:spPr>
          <a:xfrm>
            <a:off x="3419872" y="1484784"/>
            <a:ext cx="2664296" cy="1368235"/>
          </a:xfrm>
          <a:prstGeom prst="rect">
            <a:avLst/>
          </a:prstGeom>
        </p:spPr>
      </p:pic>
      <p:pic>
        <p:nvPicPr>
          <p:cNvPr id="16" name="Picture 15" descr="SRL P111a 100 rps 15-11-1995 DC.jpg"/>
          <p:cNvPicPr>
            <a:picLocks noChangeAspect="1"/>
          </p:cNvPicPr>
          <p:nvPr/>
        </p:nvPicPr>
        <p:blipFill>
          <a:blip r:embed="rId7" cstate="print"/>
          <a:stretch>
            <a:fillRect/>
          </a:stretch>
        </p:blipFill>
        <p:spPr>
          <a:xfrm>
            <a:off x="6156176" y="1484784"/>
            <a:ext cx="2736304" cy="139699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2000" b="1" dirty="0" smtClean="0"/>
              <a:t>Bank of Sri Lanka</a:t>
            </a:r>
            <a:br>
              <a:rPr lang="en-AU" sz="2000" b="1" dirty="0" smtClean="0"/>
            </a:br>
            <a:r>
              <a:rPr lang="en-AU" sz="2000" b="1" dirty="0" smtClean="0"/>
              <a:t>1991 – 1992 Cultural Issue</a:t>
            </a:r>
            <a:br>
              <a:rPr lang="en-AU" sz="2000" b="1" dirty="0" smtClean="0"/>
            </a:br>
            <a:r>
              <a:rPr lang="en-AU" sz="2000" b="1" dirty="0" smtClean="0"/>
              <a:t>High Values</a:t>
            </a:r>
            <a:r>
              <a:rPr lang="en-AU" sz="2000" dirty="0" smtClean="0"/>
              <a:t/>
            </a:r>
            <a:br>
              <a:rPr lang="en-AU" sz="2000" dirty="0" smtClean="0"/>
            </a:br>
            <a:endParaRPr lang="en-AU" sz="2000" dirty="0"/>
          </a:p>
        </p:txBody>
      </p:sp>
      <p:pic>
        <p:nvPicPr>
          <p:cNvPr id="3" name="Picture 2" descr="SRL P106a 500 rupees 1991 eBay65.jpg"/>
          <p:cNvPicPr>
            <a:picLocks noChangeAspect="1"/>
          </p:cNvPicPr>
          <p:nvPr/>
        </p:nvPicPr>
        <p:blipFill>
          <a:blip r:embed="rId2" cstate="print"/>
          <a:stretch>
            <a:fillRect/>
          </a:stretch>
        </p:blipFill>
        <p:spPr>
          <a:xfrm>
            <a:off x="755576" y="1268760"/>
            <a:ext cx="3240360" cy="1640235"/>
          </a:xfrm>
          <a:prstGeom prst="rect">
            <a:avLst/>
          </a:prstGeom>
        </p:spPr>
      </p:pic>
      <p:pic>
        <p:nvPicPr>
          <p:cNvPr id="4" name="Picture 3" descr="SRL P106a 500 rupees 1991r eBay65.jpg"/>
          <p:cNvPicPr>
            <a:picLocks noChangeAspect="1"/>
          </p:cNvPicPr>
          <p:nvPr/>
        </p:nvPicPr>
        <p:blipFill>
          <a:blip r:embed="rId3" cstate="print"/>
          <a:stretch>
            <a:fillRect/>
          </a:stretch>
        </p:blipFill>
        <p:spPr>
          <a:xfrm>
            <a:off x="755576" y="2996952"/>
            <a:ext cx="1634909" cy="3240360"/>
          </a:xfrm>
          <a:prstGeom prst="rect">
            <a:avLst/>
          </a:prstGeom>
        </p:spPr>
      </p:pic>
      <p:pic>
        <p:nvPicPr>
          <p:cNvPr id="6" name="Picture 5" descr="SRL P107 1000 rupees 1991r eBay65.jpg"/>
          <p:cNvPicPr>
            <a:picLocks noChangeAspect="1"/>
          </p:cNvPicPr>
          <p:nvPr/>
        </p:nvPicPr>
        <p:blipFill>
          <a:blip r:embed="rId4" cstate="print"/>
          <a:stretch>
            <a:fillRect/>
          </a:stretch>
        </p:blipFill>
        <p:spPr>
          <a:xfrm>
            <a:off x="6444208" y="3140968"/>
            <a:ext cx="1761838" cy="3456383"/>
          </a:xfrm>
          <a:prstGeom prst="rect">
            <a:avLst/>
          </a:prstGeom>
        </p:spPr>
      </p:pic>
      <p:sp>
        <p:nvSpPr>
          <p:cNvPr id="7" name="TextBox 6"/>
          <p:cNvSpPr txBox="1"/>
          <p:nvPr/>
        </p:nvSpPr>
        <p:spPr>
          <a:xfrm>
            <a:off x="2411760" y="3212976"/>
            <a:ext cx="1776191" cy="1600438"/>
          </a:xfrm>
          <a:prstGeom prst="rect">
            <a:avLst/>
          </a:prstGeom>
          <a:noFill/>
        </p:spPr>
        <p:txBody>
          <a:bodyPr wrap="none" rtlCol="0">
            <a:spAutoFit/>
          </a:bodyPr>
          <a:lstStyle/>
          <a:p>
            <a:pPr algn="ctr"/>
            <a:r>
              <a:rPr lang="en-AU" sz="1400" dirty="0" smtClean="0"/>
              <a:t>P-106a/B112a</a:t>
            </a:r>
          </a:p>
          <a:p>
            <a:pPr algn="ctr"/>
            <a:r>
              <a:rPr lang="en-AU" sz="1400" dirty="0" smtClean="0"/>
              <a:t>500 rupees</a:t>
            </a:r>
          </a:p>
          <a:p>
            <a:pPr algn="ctr"/>
            <a:r>
              <a:rPr lang="en-AU" sz="1400" dirty="0" err="1" smtClean="0"/>
              <a:t>Kandyan</a:t>
            </a:r>
            <a:r>
              <a:rPr lang="en-AU" sz="1400" dirty="0" smtClean="0"/>
              <a:t> Dancer and</a:t>
            </a:r>
          </a:p>
          <a:p>
            <a:pPr algn="ctr"/>
            <a:r>
              <a:rPr lang="en-AU" sz="1400" dirty="0" smtClean="0"/>
              <a:t>Traditional Drummers</a:t>
            </a:r>
          </a:p>
          <a:p>
            <a:pPr algn="ctr"/>
            <a:r>
              <a:rPr lang="en-AU" sz="1400" dirty="0" smtClean="0"/>
              <a:t>--</a:t>
            </a:r>
          </a:p>
          <a:p>
            <a:pPr algn="ctr"/>
            <a:r>
              <a:rPr lang="en-AU" sz="1400" dirty="0" err="1" smtClean="0"/>
              <a:t>Ruwanwelisaya</a:t>
            </a:r>
            <a:r>
              <a:rPr lang="en-AU" sz="1400" dirty="0" smtClean="0"/>
              <a:t> Stupa</a:t>
            </a:r>
          </a:p>
          <a:p>
            <a:pPr algn="ctr"/>
            <a:r>
              <a:rPr lang="en-AU" sz="1400" dirty="0" smtClean="0"/>
              <a:t>in Anuradhapura</a:t>
            </a:r>
            <a:endParaRPr lang="en-AU" sz="1400" dirty="0"/>
          </a:p>
        </p:txBody>
      </p:sp>
      <p:sp>
        <p:nvSpPr>
          <p:cNvPr id="8" name="TextBox 7"/>
          <p:cNvSpPr txBox="1"/>
          <p:nvPr/>
        </p:nvSpPr>
        <p:spPr>
          <a:xfrm>
            <a:off x="4644008" y="3212976"/>
            <a:ext cx="1718034" cy="1384995"/>
          </a:xfrm>
          <a:prstGeom prst="rect">
            <a:avLst/>
          </a:prstGeom>
          <a:noFill/>
        </p:spPr>
        <p:txBody>
          <a:bodyPr wrap="none" rtlCol="0">
            <a:spAutoFit/>
          </a:bodyPr>
          <a:lstStyle/>
          <a:p>
            <a:pPr algn="ctr"/>
            <a:r>
              <a:rPr lang="en-AU" sz="1400" dirty="0" smtClean="0"/>
              <a:t>P-107b/B113b</a:t>
            </a:r>
          </a:p>
          <a:p>
            <a:pPr algn="ctr"/>
            <a:r>
              <a:rPr lang="en-AU" sz="1400" dirty="0" smtClean="0"/>
              <a:t>1000 rupees</a:t>
            </a:r>
          </a:p>
          <a:p>
            <a:pPr algn="ctr"/>
            <a:r>
              <a:rPr lang="en-AU" sz="1400" dirty="0" smtClean="0"/>
              <a:t>Festive elephant</a:t>
            </a:r>
          </a:p>
          <a:p>
            <a:pPr algn="ctr"/>
            <a:r>
              <a:rPr lang="en-AU" sz="1400" dirty="0" smtClean="0"/>
              <a:t>--</a:t>
            </a:r>
          </a:p>
          <a:p>
            <a:pPr algn="ctr"/>
            <a:r>
              <a:rPr lang="en-AU" sz="1400" dirty="0" smtClean="0"/>
              <a:t>Temple of the Sacred</a:t>
            </a:r>
          </a:p>
          <a:p>
            <a:pPr algn="ctr"/>
            <a:r>
              <a:rPr lang="en-AU" sz="1400" dirty="0" smtClean="0"/>
              <a:t>Tooth at Kandy</a:t>
            </a:r>
            <a:endParaRPr lang="en-AU" sz="1400" dirty="0"/>
          </a:p>
        </p:txBody>
      </p:sp>
      <p:pic>
        <p:nvPicPr>
          <p:cNvPr id="9" name="Picture 8" descr="SRL P107b 1000 rps 1-7-1992 DC.jpg"/>
          <p:cNvPicPr>
            <a:picLocks noChangeAspect="1"/>
          </p:cNvPicPr>
          <p:nvPr/>
        </p:nvPicPr>
        <p:blipFill>
          <a:blip r:embed="rId5" cstate="print"/>
          <a:stretch>
            <a:fillRect/>
          </a:stretch>
        </p:blipFill>
        <p:spPr>
          <a:xfrm>
            <a:off x="4572000" y="1196752"/>
            <a:ext cx="3600400" cy="181145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normAutofit fontScale="90000"/>
          </a:bodyPr>
          <a:lstStyle/>
          <a:p>
            <a:r>
              <a:rPr lang="en-AU" sz="2200" b="1" dirty="0" smtClean="0"/>
              <a:t>Bank of Sri Lanka</a:t>
            </a:r>
            <a:br>
              <a:rPr lang="en-AU" sz="2200" b="1" dirty="0" smtClean="0"/>
            </a:br>
            <a:r>
              <a:rPr lang="en-AU" sz="2200" b="1" dirty="0" smtClean="0"/>
              <a:t>1995 – 2006 Cultural Issue</a:t>
            </a:r>
            <a:r>
              <a:rPr lang="en-AU" sz="1800" b="1" dirty="0" smtClean="0"/>
              <a:t/>
            </a:r>
            <a:br>
              <a:rPr lang="en-AU" sz="1800" b="1" dirty="0" smtClean="0"/>
            </a:br>
            <a:r>
              <a:rPr lang="en-AU" sz="1800" dirty="0" smtClean="0"/>
              <a:t/>
            </a:r>
            <a:br>
              <a:rPr lang="en-AU" sz="1800" dirty="0" smtClean="0"/>
            </a:br>
            <a:endParaRPr lang="en-AU" sz="1800" dirty="0"/>
          </a:p>
        </p:txBody>
      </p:sp>
      <p:sp>
        <p:nvSpPr>
          <p:cNvPr id="3" name="TextBox 2"/>
          <p:cNvSpPr txBox="1"/>
          <p:nvPr/>
        </p:nvSpPr>
        <p:spPr>
          <a:xfrm>
            <a:off x="1619672" y="5589240"/>
            <a:ext cx="6394892" cy="1077218"/>
          </a:xfrm>
          <a:prstGeom prst="rect">
            <a:avLst/>
          </a:prstGeom>
          <a:noFill/>
        </p:spPr>
        <p:txBody>
          <a:bodyPr wrap="none" rtlCol="0">
            <a:spAutoFit/>
          </a:bodyPr>
          <a:lstStyle/>
          <a:p>
            <a:r>
              <a:rPr lang="en-AU" sz="1600" dirty="0" smtClean="0"/>
              <a:t>This series is distinguished from the previous cultural issue by a latent, </a:t>
            </a:r>
            <a:r>
              <a:rPr lang="en-AU" sz="1600" dirty="0" err="1" smtClean="0"/>
              <a:t>em</a:t>
            </a:r>
            <a:r>
              <a:rPr lang="en-AU" sz="1600" dirty="0" smtClean="0"/>
              <a:t>-</a:t>
            </a:r>
          </a:p>
          <a:p>
            <a:r>
              <a:rPr lang="en-AU" sz="1600" dirty="0" smtClean="0"/>
              <a:t>bossed shield added to the centre-face of each denomination.      Although</a:t>
            </a:r>
          </a:p>
          <a:p>
            <a:r>
              <a:rPr lang="en-AU" sz="1600" dirty="0" smtClean="0"/>
              <a:t>two Pick numbers are given, the Banknote  Book has proven the notes are </a:t>
            </a:r>
          </a:p>
          <a:p>
            <a:r>
              <a:rPr lang="en-AU" sz="1600" dirty="0" smtClean="0"/>
              <a:t>the same, except for signatures and dates. </a:t>
            </a:r>
            <a:endParaRPr lang="en-AU" sz="1600" dirty="0"/>
          </a:p>
        </p:txBody>
      </p:sp>
      <p:pic>
        <p:nvPicPr>
          <p:cNvPr id="6" name="Picture 5" descr="SRL P108 10 rupees 1995r eBay4.jpg"/>
          <p:cNvPicPr>
            <a:picLocks noChangeAspect="1"/>
          </p:cNvPicPr>
          <p:nvPr/>
        </p:nvPicPr>
        <p:blipFill>
          <a:blip r:embed="rId2" cstate="print"/>
          <a:stretch>
            <a:fillRect/>
          </a:stretch>
        </p:blipFill>
        <p:spPr>
          <a:xfrm>
            <a:off x="611560" y="2708920"/>
            <a:ext cx="1356767" cy="2664296"/>
          </a:xfrm>
          <a:prstGeom prst="rect">
            <a:avLst/>
          </a:prstGeom>
          <a:ln w="28575">
            <a:solidFill>
              <a:schemeClr val="tx1"/>
            </a:solidFill>
          </a:ln>
        </p:spPr>
      </p:pic>
      <p:pic>
        <p:nvPicPr>
          <p:cNvPr id="9" name="Picture 8" descr="SRL P109 20 rupees 1995r eBay2.jpg"/>
          <p:cNvPicPr>
            <a:picLocks noChangeAspect="1"/>
          </p:cNvPicPr>
          <p:nvPr/>
        </p:nvPicPr>
        <p:blipFill>
          <a:blip r:embed="rId3" cstate="print"/>
          <a:stretch>
            <a:fillRect/>
          </a:stretch>
        </p:blipFill>
        <p:spPr>
          <a:xfrm>
            <a:off x="3275856" y="2708920"/>
            <a:ext cx="1382805" cy="2736303"/>
          </a:xfrm>
          <a:prstGeom prst="rect">
            <a:avLst/>
          </a:prstGeom>
          <a:ln w="28575">
            <a:solidFill>
              <a:schemeClr val="tx1"/>
            </a:solidFill>
          </a:ln>
        </p:spPr>
      </p:pic>
      <p:pic>
        <p:nvPicPr>
          <p:cNvPr id="12" name="Picture 11" descr="SRL P110 50 rupees 1995r eBay4.jpg"/>
          <p:cNvPicPr>
            <a:picLocks noChangeAspect="1"/>
          </p:cNvPicPr>
          <p:nvPr/>
        </p:nvPicPr>
        <p:blipFill>
          <a:blip r:embed="rId4" cstate="print"/>
          <a:stretch>
            <a:fillRect/>
          </a:stretch>
        </p:blipFill>
        <p:spPr>
          <a:xfrm>
            <a:off x="6084168" y="2708920"/>
            <a:ext cx="1401058" cy="2825553"/>
          </a:xfrm>
          <a:prstGeom prst="rect">
            <a:avLst/>
          </a:prstGeom>
          <a:ln w="19050">
            <a:solidFill>
              <a:schemeClr val="tx1"/>
            </a:solidFill>
          </a:ln>
        </p:spPr>
      </p:pic>
      <p:pic>
        <p:nvPicPr>
          <p:cNvPr id="13" name="Picture 12" descr="SRL P108 10 rupees 1995 eBay4 - Copy.jpg"/>
          <p:cNvPicPr>
            <a:picLocks noChangeAspect="1"/>
          </p:cNvPicPr>
          <p:nvPr/>
        </p:nvPicPr>
        <p:blipFill>
          <a:blip r:embed="rId5" cstate="print"/>
          <a:stretch>
            <a:fillRect/>
          </a:stretch>
        </p:blipFill>
        <p:spPr>
          <a:xfrm>
            <a:off x="2051720" y="2708920"/>
            <a:ext cx="936104" cy="537459"/>
          </a:xfrm>
          <a:prstGeom prst="rect">
            <a:avLst/>
          </a:prstGeom>
          <a:ln w="19050">
            <a:solidFill>
              <a:schemeClr val="tx1"/>
            </a:solidFill>
          </a:ln>
        </p:spPr>
      </p:pic>
      <p:sp>
        <p:nvSpPr>
          <p:cNvPr id="14" name="TextBox 13"/>
          <p:cNvSpPr txBox="1"/>
          <p:nvPr/>
        </p:nvSpPr>
        <p:spPr>
          <a:xfrm>
            <a:off x="1979712" y="3501008"/>
            <a:ext cx="1082348" cy="1815882"/>
          </a:xfrm>
          <a:prstGeom prst="rect">
            <a:avLst/>
          </a:prstGeom>
          <a:noFill/>
        </p:spPr>
        <p:txBody>
          <a:bodyPr wrap="none" rtlCol="0">
            <a:spAutoFit/>
          </a:bodyPr>
          <a:lstStyle/>
          <a:p>
            <a:pPr algn="ctr"/>
            <a:r>
              <a:rPr lang="en-AU" sz="1400" dirty="0" smtClean="0"/>
              <a:t>P-108 &amp; 115</a:t>
            </a:r>
          </a:p>
          <a:p>
            <a:pPr algn="ctr"/>
            <a:r>
              <a:rPr lang="en-AU" sz="1400" dirty="0" smtClean="0"/>
              <a:t>B114</a:t>
            </a:r>
          </a:p>
          <a:p>
            <a:pPr algn="ctr"/>
            <a:r>
              <a:rPr lang="en-AU" sz="1400" dirty="0" err="1" smtClean="0"/>
              <a:t>Chinthe</a:t>
            </a:r>
            <a:endParaRPr lang="en-AU" sz="1400" dirty="0" smtClean="0"/>
          </a:p>
          <a:p>
            <a:pPr algn="ctr"/>
            <a:r>
              <a:rPr lang="en-AU" sz="1400" dirty="0" smtClean="0"/>
              <a:t>sculpture</a:t>
            </a:r>
          </a:p>
          <a:p>
            <a:pPr algn="ctr"/>
            <a:r>
              <a:rPr lang="en-AU" sz="1400" dirty="0" smtClean="0"/>
              <a:t>--</a:t>
            </a:r>
          </a:p>
          <a:p>
            <a:pPr algn="ctr"/>
            <a:r>
              <a:rPr lang="en-AU" sz="1400" dirty="0" smtClean="0"/>
              <a:t>Presidential</a:t>
            </a:r>
          </a:p>
          <a:p>
            <a:pPr algn="ctr"/>
            <a:r>
              <a:rPr lang="en-AU" sz="1400" dirty="0" smtClean="0"/>
              <a:t>Secretariat</a:t>
            </a:r>
          </a:p>
          <a:p>
            <a:pPr algn="ctr"/>
            <a:r>
              <a:rPr lang="en-AU" sz="1400" dirty="0" smtClean="0"/>
              <a:t>Offices</a:t>
            </a:r>
            <a:endParaRPr lang="en-AU" sz="1400" dirty="0"/>
          </a:p>
        </p:txBody>
      </p:sp>
      <p:pic>
        <p:nvPicPr>
          <p:cNvPr id="15" name="Picture 14" descr="SRL P109 20 rupees 1995 eBay2 - Copy.jpg"/>
          <p:cNvPicPr>
            <a:picLocks noChangeAspect="1"/>
          </p:cNvPicPr>
          <p:nvPr/>
        </p:nvPicPr>
        <p:blipFill>
          <a:blip r:embed="rId6" cstate="print"/>
          <a:stretch>
            <a:fillRect/>
          </a:stretch>
        </p:blipFill>
        <p:spPr>
          <a:xfrm>
            <a:off x="4788024" y="2708920"/>
            <a:ext cx="864096" cy="550610"/>
          </a:xfrm>
          <a:prstGeom prst="rect">
            <a:avLst/>
          </a:prstGeom>
          <a:ln w="19050">
            <a:solidFill>
              <a:schemeClr val="tx1"/>
            </a:solidFill>
          </a:ln>
        </p:spPr>
      </p:pic>
      <p:sp>
        <p:nvSpPr>
          <p:cNvPr id="16" name="TextBox 15"/>
          <p:cNvSpPr txBox="1"/>
          <p:nvPr/>
        </p:nvSpPr>
        <p:spPr>
          <a:xfrm>
            <a:off x="4716016" y="3501008"/>
            <a:ext cx="1082348" cy="1169551"/>
          </a:xfrm>
          <a:prstGeom prst="rect">
            <a:avLst/>
          </a:prstGeom>
          <a:noFill/>
        </p:spPr>
        <p:txBody>
          <a:bodyPr wrap="none" rtlCol="0">
            <a:spAutoFit/>
          </a:bodyPr>
          <a:lstStyle/>
          <a:p>
            <a:pPr algn="ctr"/>
            <a:r>
              <a:rPr lang="en-AU" sz="1400" dirty="0" smtClean="0"/>
              <a:t>P-109 &amp; 116</a:t>
            </a:r>
          </a:p>
          <a:p>
            <a:pPr algn="ctr"/>
            <a:r>
              <a:rPr lang="en-AU" sz="1400" dirty="0" smtClean="0"/>
              <a:t>B115</a:t>
            </a:r>
          </a:p>
          <a:p>
            <a:pPr algn="ctr"/>
            <a:r>
              <a:rPr lang="en-AU" sz="1400" dirty="0" smtClean="0"/>
              <a:t>Devil Mask</a:t>
            </a:r>
          </a:p>
          <a:p>
            <a:pPr algn="ctr"/>
            <a:r>
              <a:rPr lang="en-AU" sz="1400" dirty="0" smtClean="0"/>
              <a:t>--</a:t>
            </a:r>
          </a:p>
          <a:p>
            <a:pPr algn="ctr"/>
            <a:r>
              <a:rPr lang="en-AU" sz="1400" dirty="0" smtClean="0"/>
              <a:t>Fishermen</a:t>
            </a:r>
            <a:endParaRPr lang="en-AU" sz="1400" dirty="0"/>
          </a:p>
        </p:txBody>
      </p:sp>
      <p:pic>
        <p:nvPicPr>
          <p:cNvPr id="17" name="Picture 16" descr="SRL P110 50 rupees 1995 eBay4 - Copy.jpg"/>
          <p:cNvPicPr>
            <a:picLocks noChangeAspect="1"/>
          </p:cNvPicPr>
          <p:nvPr/>
        </p:nvPicPr>
        <p:blipFill>
          <a:blip r:embed="rId7" cstate="print"/>
          <a:stretch>
            <a:fillRect/>
          </a:stretch>
        </p:blipFill>
        <p:spPr>
          <a:xfrm>
            <a:off x="7596336" y="2708920"/>
            <a:ext cx="792088" cy="583644"/>
          </a:xfrm>
          <a:prstGeom prst="rect">
            <a:avLst/>
          </a:prstGeom>
          <a:ln w="19050">
            <a:solidFill>
              <a:schemeClr val="tx1"/>
            </a:solidFill>
          </a:ln>
        </p:spPr>
      </p:pic>
      <p:sp>
        <p:nvSpPr>
          <p:cNvPr id="18" name="TextBox 17"/>
          <p:cNvSpPr txBox="1"/>
          <p:nvPr/>
        </p:nvSpPr>
        <p:spPr>
          <a:xfrm>
            <a:off x="7596336" y="3645024"/>
            <a:ext cx="1370055" cy="1384995"/>
          </a:xfrm>
          <a:prstGeom prst="rect">
            <a:avLst/>
          </a:prstGeom>
          <a:noFill/>
        </p:spPr>
        <p:txBody>
          <a:bodyPr wrap="none" rtlCol="0">
            <a:spAutoFit/>
          </a:bodyPr>
          <a:lstStyle/>
          <a:p>
            <a:pPr algn="ctr"/>
            <a:r>
              <a:rPr lang="en-AU" sz="1400" dirty="0" smtClean="0"/>
              <a:t>P-110 &amp; 117</a:t>
            </a:r>
          </a:p>
          <a:p>
            <a:pPr algn="ctr"/>
            <a:r>
              <a:rPr lang="en-AU" sz="1400" dirty="0" smtClean="0"/>
              <a:t>B116</a:t>
            </a:r>
          </a:p>
          <a:p>
            <a:pPr algn="ctr"/>
            <a:r>
              <a:rPr lang="en-AU" sz="1400" dirty="0" err="1" smtClean="0"/>
              <a:t>Kandyan</a:t>
            </a:r>
            <a:r>
              <a:rPr lang="en-AU" sz="1400" dirty="0" smtClean="0"/>
              <a:t> Dancer</a:t>
            </a:r>
          </a:p>
          <a:p>
            <a:pPr algn="ctr"/>
            <a:r>
              <a:rPr lang="en-AU" sz="1400" dirty="0" smtClean="0"/>
              <a:t>--</a:t>
            </a:r>
          </a:p>
          <a:p>
            <a:pPr algn="ctr"/>
            <a:r>
              <a:rPr lang="en-AU" sz="1400" dirty="0" smtClean="0"/>
              <a:t>Stupas in</a:t>
            </a:r>
          </a:p>
          <a:p>
            <a:pPr algn="ctr"/>
            <a:r>
              <a:rPr lang="en-AU" sz="1400" dirty="0" smtClean="0"/>
              <a:t>Anuradhapura</a:t>
            </a:r>
            <a:endParaRPr lang="en-AU" sz="1400" dirty="0"/>
          </a:p>
        </p:txBody>
      </p:sp>
      <p:pic>
        <p:nvPicPr>
          <p:cNvPr id="19" name="Picture 18" descr="SRL P115b 10 rps 10-4-2004 DC.jpg"/>
          <p:cNvPicPr>
            <a:picLocks noChangeAspect="1"/>
          </p:cNvPicPr>
          <p:nvPr/>
        </p:nvPicPr>
        <p:blipFill>
          <a:blip r:embed="rId8" cstate="print"/>
          <a:stretch>
            <a:fillRect/>
          </a:stretch>
        </p:blipFill>
        <p:spPr>
          <a:xfrm>
            <a:off x="611560" y="1196752"/>
            <a:ext cx="2592288" cy="1332679"/>
          </a:xfrm>
          <a:prstGeom prst="rect">
            <a:avLst/>
          </a:prstGeom>
        </p:spPr>
      </p:pic>
      <p:pic>
        <p:nvPicPr>
          <p:cNvPr id="20" name="Picture 19" descr="SRL P109a 20 rps 15-11-1995 DC.jpg"/>
          <p:cNvPicPr>
            <a:picLocks noChangeAspect="1"/>
          </p:cNvPicPr>
          <p:nvPr/>
        </p:nvPicPr>
        <p:blipFill>
          <a:blip r:embed="rId9" cstate="print"/>
          <a:stretch>
            <a:fillRect/>
          </a:stretch>
        </p:blipFill>
        <p:spPr>
          <a:xfrm>
            <a:off x="3275855" y="1196752"/>
            <a:ext cx="2713959" cy="1368152"/>
          </a:xfrm>
          <a:prstGeom prst="rect">
            <a:avLst/>
          </a:prstGeom>
        </p:spPr>
      </p:pic>
      <p:pic>
        <p:nvPicPr>
          <p:cNvPr id="21" name="Picture 20" descr="SRL P117a 50 rps 12-12-2001 DC.jpg"/>
          <p:cNvPicPr>
            <a:picLocks noChangeAspect="1"/>
          </p:cNvPicPr>
          <p:nvPr/>
        </p:nvPicPr>
        <p:blipFill>
          <a:blip r:embed="rId10" cstate="print"/>
          <a:stretch>
            <a:fillRect/>
          </a:stretch>
        </p:blipFill>
        <p:spPr>
          <a:xfrm>
            <a:off x="6084168" y="1196752"/>
            <a:ext cx="2880672" cy="144740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000" b="1" dirty="0" smtClean="0"/>
              <a:t>Bank of Sri Lanka</a:t>
            </a:r>
            <a:br>
              <a:rPr lang="en-AU" sz="2000" b="1" dirty="0" smtClean="0"/>
            </a:br>
            <a:r>
              <a:rPr lang="en-AU" sz="2000" b="1" dirty="0" smtClean="0"/>
              <a:t>1995 – 2006 Cultural Issue</a:t>
            </a:r>
            <a:endParaRPr lang="en-AU" sz="2000" dirty="0"/>
          </a:p>
        </p:txBody>
      </p:sp>
      <p:pic>
        <p:nvPicPr>
          <p:cNvPr id="4" name="Picture 3" descr="SRL P111 100 rupees 1995r eBay6.jpg"/>
          <p:cNvPicPr>
            <a:picLocks noChangeAspect="1"/>
          </p:cNvPicPr>
          <p:nvPr/>
        </p:nvPicPr>
        <p:blipFill>
          <a:blip r:embed="rId2" cstate="print"/>
          <a:stretch>
            <a:fillRect/>
          </a:stretch>
        </p:blipFill>
        <p:spPr>
          <a:xfrm>
            <a:off x="323528" y="3140968"/>
            <a:ext cx="1321139" cy="2592288"/>
          </a:xfrm>
          <a:prstGeom prst="rect">
            <a:avLst/>
          </a:prstGeom>
          <a:ln w="19050">
            <a:solidFill>
              <a:schemeClr val="tx1"/>
            </a:solidFill>
          </a:ln>
        </p:spPr>
      </p:pic>
      <p:pic>
        <p:nvPicPr>
          <p:cNvPr id="8" name="Picture 7" descr="SRL P112 500 rupees 1995r eBay75.jpg"/>
          <p:cNvPicPr>
            <a:picLocks noChangeAspect="1"/>
          </p:cNvPicPr>
          <p:nvPr/>
        </p:nvPicPr>
        <p:blipFill>
          <a:blip r:embed="rId3" cstate="print"/>
          <a:stretch>
            <a:fillRect/>
          </a:stretch>
        </p:blipFill>
        <p:spPr>
          <a:xfrm rot="16200000">
            <a:off x="2461958" y="3810852"/>
            <a:ext cx="2736304" cy="1396537"/>
          </a:xfrm>
          <a:prstGeom prst="rect">
            <a:avLst/>
          </a:prstGeom>
          <a:ln w="19050">
            <a:solidFill>
              <a:schemeClr val="tx1"/>
            </a:solidFill>
          </a:ln>
        </p:spPr>
      </p:pic>
      <p:pic>
        <p:nvPicPr>
          <p:cNvPr id="10" name="Picture 9" descr="SRL P113 1000 rupees 1995r eBay90.jpg"/>
          <p:cNvPicPr>
            <a:picLocks noChangeAspect="1"/>
          </p:cNvPicPr>
          <p:nvPr/>
        </p:nvPicPr>
        <p:blipFill>
          <a:blip r:embed="rId4" cstate="print"/>
          <a:stretch>
            <a:fillRect/>
          </a:stretch>
        </p:blipFill>
        <p:spPr>
          <a:xfrm rot="16200000">
            <a:off x="5298403" y="3854727"/>
            <a:ext cx="2880320" cy="1452803"/>
          </a:xfrm>
          <a:prstGeom prst="rect">
            <a:avLst/>
          </a:prstGeom>
          <a:ln w="12700">
            <a:solidFill>
              <a:schemeClr val="tx1"/>
            </a:solidFill>
          </a:ln>
        </p:spPr>
      </p:pic>
      <p:sp>
        <p:nvSpPr>
          <p:cNvPr id="11" name="TextBox 10"/>
          <p:cNvSpPr txBox="1"/>
          <p:nvPr/>
        </p:nvSpPr>
        <p:spPr>
          <a:xfrm>
            <a:off x="1691680" y="4149080"/>
            <a:ext cx="1256691" cy="1384995"/>
          </a:xfrm>
          <a:prstGeom prst="rect">
            <a:avLst/>
          </a:prstGeom>
          <a:noFill/>
        </p:spPr>
        <p:txBody>
          <a:bodyPr wrap="none" rtlCol="0">
            <a:spAutoFit/>
          </a:bodyPr>
          <a:lstStyle/>
          <a:p>
            <a:pPr algn="ctr"/>
            <a:r>
              <a:rPr lang="en-AU" sz="1400" dirty="0" smtClean="0"/>
              <a:t>P-111 &amp; 118</a:t>
            </a:r>
          </a:p>
          <a:p>
            <a:pPr algn="ctr"/>
            <a:r>
              <a:rPr lang="en-AU" sz="1400" dirty="0" smtClean="0"/>
              <a:t>B117</a:t>
            </a:r>
          </a:p>
          <a:p>
            <a:pPr algn="ctr"/>
            <a:r>
              <a:rPr lang="en-AU" sz="1400" dirty="0" smtClean="0"/>
              <a:t>Ornate Urn</a:t>
            </a:r>
          </a:p>
          <a:p>
            <a:pPr algn="ctr"/>
            <a:r>
              <a:rPr lang="en-AU" sz="1400" dirty="0" smtClean="0"/>
              <a:t>--</a:t>
            </a:r>
          </a:p>
          <a:p>
            <a:pPr algn="ctr"/>
            <a:r>
              <a:rPr lang="en-AU" sz="1400" dirty="0" smtClean="0"/>
              <a:t>Women </a:t>
            </a:r>
          </a:p>
          <a:p>
            <a:pPr algn="ctr"/>
            <a:r>
              <a:rPr lang="en-AU" sz="1400" dirty="0" smtClean="0"/>
              <a:t>Harvesting Tea</a:t>
            </a:r>
            <a:endParaRPr lang="en-AU" sz="1400" dirty="0"/>
          </a:p>
        </p:txBody>
      </p:sp>
      <p:pic>
        <p:nvPicPr>
          <p:cNvPr id="12" name="Picture 11" descr="SRL P111 100 rupees 1995 eBay6 - Copy.jpg"/>
          <p:cNvPicPr>
            <a:picLocks noChangeAspect="1"/>
          </p:cNvPicPr>
          <p:nvPr/>
        </p:nvPicPr>
        <p:blipFill>
          <a:blip r:embed="rId5" cstate="print"/>
          <a:stretch>
            <a:fillRect/>
          </a:stretch>
        </p:blipFill>
        <p:spPr>
          <a:xfrm>
            <a:off x="1763688" y="3140968"/>
            <a:ext cx="1152128" cy="944576"/>
          </a:xfrm>
          <a:prstGeom prst="rect">
            <a:avLst/>
          </a:prstGeom>
          <a:ln w="12700">
            <a:solidFill>
              <a:schemeClr val="tx1"/>
            </a:solidFill>
          </a:ln>
        </p:spPr>
      </p:pic>
      <p:sp>
        <p:nvSpPr>
          <p:cNvPr id="13" name="TextBox 12"/>
          <p:cNvSpPr txBox="1"/>
          <p:nvPr/>
        </p:nvSpPr>
        <p:spPr>
          <a:xfrm>
            <a:off x="4499992" y="4149080"/>
            <a:ext cx="1370055" cy="1815882"/>
          </a:xfrm>
          <a:prstGeom prst="rect">
            <a:avLst/>
          </a:prstGeom>
          <a:noFill/>
        </p:spPr>
        <p:txBody>
          <a:bodyPr wrap="none" rtlCol="0">
            <a:spAutoFit/>
          </a:bodyPr>
          <a:lstStyle/>
          <a:p>
            <a:pPr algn="ctr"/>
            <a:r>
              <a:rPr lang="en-AU" sz="1400" dirty="0" smtClean="0"/>
              <a:t>P-112 &amp; 119</a:t>
            </a:r>
          </a:p>
          <a:p>
            <a:pPr algn="ctr"/>
            <a:r>
              <a:rPr lang="en-AU" sz="1400" dirty="0" smtClean="0"/>
              <a:t>B118</a:t>
            </a:r>
          </a:p>
          <a:p>
            <a:pPr algn="ctr"/>
            <a:r>
              <a:rPr lang="en-AU" sz="1400" dirty="0" err="1" smtClean="0"/>
              <a:t>Kandyan</a:t>
            </a:r>
            <a:r>
              <a:rPr lang="en-AU" sz="1400" dirty="0" smtClean="0"/>
              <a:t> Dancer</a:t>
            </a:r>
          </a:p>
          <a:p>
            <a:pPr algn="ctr"/>
            <a:r>
              <a:rPr lang="en-AU" sz="1400" dirty="0" smtClean="0"/>
              <a:t>and Drummers</a:t>
            </a:r>
          </a:p>
          <a:p>
            <a:pPr algn="ctr"/>
            <a:r>
              <a:rPr lang="en-AU" sz="1400" dirty="0" smtClean="0"/>
              <a:t>--</a:t>
            </a:r>
          </a:p>
          <a:p>
            <a:pPr algn="ctr"/>
            <a:r>
              <a:rPr lang="en-AU" sz="1400" dirty="0" smtClean="0"/>
              <a:t>Stupa and Lotus</a:t>
            </a:r>
          </a:p>
          <a:p>
            <a:pPr algn="ctr"/>
            <a:r>
              <a:rPr lang="en-AU" sz="1400" dirty="0" smtClean="0"/>
              <a:t>Stem Pillars in</a:t>
            </a:r>
          </a:p>
          <a:p>
            <a:pPr algn="ctr"/>
            <a:r>
              <a:rPr lang="en-AU" sz="1400" dirty="0" smtClean="0"/>
              <a:t>Anuradhapura</a:t>
            </a:r>
            <a:endParaRPr lang="en-AU" sz="1400" dirty="0"/>
          </a:p>
        </p:txBody>
      </p:sp>
      <p:pic>
        <p:nvPicPr>
          <p:cNvPr id="14" name="Picture 13" descr="SRL P112 500 rupees 1995 eBay75 - Copy.jpg"/>
          <p:cNvPicPr>
            <a:picLocks noChangeAspect="1"/>
          </p:cNvPicPr>
          <p:nvPr/>
        </p:nvPicPr>
        <p:blipFill>
          <a:blip r:embed="rId6" cstate="print"/>
          <a:stretch>
            <a:fillRect/>
          </a:stretch>
        </p:blipFill>
        <p:spPr>
          <a:xfrm>
            <a:off x="4644008" y="3140968"/>
            <a:ext cx="1228372" cy="720080"/>
          </a:xfrm>
          <a:prstGeom prst="rect">
            <a:avLst/>
          </a:prstGeom>
          <a:ln w="12700">
            <a:solidFill>
              <a:schemeClr val="tx1"/>
            </a:solidFill>
          </a:ln>
        </p:spPr>
      </p:pic>
      <p:pic>
        <p:nvPicPr>
          <p:cNvPr id="15" name="Picture 14" descr="SRL P113 1000 rupees 1995 eBay90 - Copy.jpg"/>
          <p:cNvPicPr>
            <a:picLocks noChangeAspect="1"/>
          </p:cNvPicPr>
          <p:nvPr/>
        </p:nvPicPr>
        <p:blipFill>
          <a:blip r:embed="rId7" cstate="print"/>
          <a:stretch>
            <a:fillRect/>
          </a:stretch>
        </p:blipFill>
        <p:spPr>
          <a:xfrm>
            <a:off x="7668344" y="3140968"/>
            <a:ext cx="1080120" cy="805034"/>
          </a:xfrm>
          <a:prstGeom prst="rect">
            <a:avLst/>
          </a:prstGeom>
          <a:ln w="12700">
            <a:solidFill>
              <a:schemeClr val="tx1"/>
            </a:solidFill>
          </a:ln>
        </p:spPr>
      </p:pic>
      <p:sp>
        <p:nvSpPr>
          <p:cNvPr id="16" name="TextBox 15"/>
          <p:cNvSpPr txBox="1"/>
          <p:nvPr/>
        </p:nvSpPr>
        <p:spPr>
          <a:xfrm>
            <a:off x="7231489" y="4149080"/>
            <a:ext cx="1912511" cy="1384995"/>
          </a:xfrm>
          <a:prstGeom prst="rect">
            <a:avLst/>
          </a:prstGeom>
          <a:noFill/>
        </p:spPr>
        <p:txBody>
          <a:bodyPr wrap="none" rtlCol="0">
            <a:spAutoFit/>
          </a:bodyPr>
          <a:lstStyle/>
          <a:p>
            <a:pPr algn="ctr"/>
            <a:r>
              <a:rPr lang="en-AU" sz="1400" dirty="0" smtClean="0"/>
              <a:t>    P-113 &amp; 120</a:t>
            </a:r>
          </a:p>
          <a:p>
            <a:pPr algn="ctr"/>
            <a:r>
              <a:rPr lang="en-AU" sz="1400" dirty="0" smtClean="0"/>
              <a:t>      B119</a:t>
            </a:r>
          </a:p>
          <a:p>
            <a:pPr algn="ctr"/>
            <a:r>
              <a:rPr lang="en-AU" sz="1400" dirty="0" smtClean="0"/>
              <a:t>     </a:t>
            </a:r>
            <a:r>
              <a:rPr lang="en-AU" sz="1400" dirty="0" err="1" smtClean="0"/>
              <a:t>Sathdantha</a:t>
            </a:r>
            <a:r>
              <a:rPr lang="en-AU" sz="1400" dirty="0" smtClean="0"/>
              <a:t> Elephant</a:t>
            </a:r>
          </a:p>
          <a:p>
            <a:pPr algn="ctr"/>
            <a:r>
              <a:rPr lang="en-AU" sz="1400" dirty="0" smtClean="0"/>
              <a:t>--</a:t>
            </a:r>
          </a:p>
          <a:p>
            <a:pPr algn="ctr"/>
            <a:r>
              <a:rPr lang="en-AU" sz="1400" dirty="0" smtClean="0"/>
              <a:t>   Temple of the </a:t>
            </a:r>
          </a:p>
          <a:p>
            <a:pPr algn="ctr"/>
            <a:r>
              <a:rPr lang="en-AU" sz="1400" dirty="0" smtClean="0"/>
              <a:t>   Tooth in Kandy</a:t>
            </a:r>
            <a:endParaRPr lang="en-AU" sz="1400" dirty="0"/>
          </a:p>
        </p:txBody>
      </p:sp>
      <p:pic>
        <p:nvPicPr>
          <p:cNvPr id="18" name="Picture 17" descr="SRL P111a 100 rps 15-11-1995 DC.jpg"/>
          <p:cNvPicPr>
            <a:picLocks noChangeAspect="1"/>
          </p:cNvPicPr>
          <p:nvPr/>
        </p:nvPicPr>
        <p:blipFill>
          <a:blip r:embed="rId8" cstate="print"/>
          <a:stretch>
            <a:fillRect/>
          </a:stretch>
        </p:blipFill>
        <p:spPr>
          <a:xfrm>
            <a:off x="323528" y="1556792"/>
            <a:ext cx="2736304" cy="1371326"/>
          </a:xfrm>
          <a:prstGeom prst="rect">
            <a:avLst/>
          </a:prstGeom>
        </p:spPr>
      </p:pic>
      <p:pic>
        <p:nvPicPr>
          <p:cNvPr id="19" name="Picture 18" descr="SRL P112a 500 rps 15-11-1995 DC.jpg"/>
          <p:cNvPicPr>
            <a:picLocks noChangeAspect="1"/>
          </p:cNvPicPr>
          <p:nvPr/>
        </p:nvPicPr>
        <p:blipFill>
          <a:blip r:embed="rId9" cstate="print"/>
          <a:stretch>
            <a:fillRect/>
          </a:stretch>
        </p:blipFill>
        <p:spPr>
          <a:xfrm>
            <a:off x="3131840" y="1556792"/>
            <a:ext cx="2808312" cy="1401036"/>
          </a:xfrm>
          <a:prstGeom prst="rect">
            <a:avLst/>
          </a:prstGeom>
        </p:spPr>
      </p:pic>
      <p:pic>
        <p:nvPicPr>
          <p:cNvPr id="21" name="Picture 20" descr="SRL P113a 1000 rps 15-11-1995 DC.jpg"/>
          <p:cNvPicPr>
            <a:picLocks noChangeAspect="1"/>
          </p:cNvPicPr>
          <p:nvPr/>
        </p:nvPicPr>
        <p:blipFill>
          <a:blip r:embed="rId10" cstate="print"/>
          <a:stretch>
            <a:fillRect/>
          </a:stretch>
        </p:blipFill>
        <p:spPr>
          <a:xfrm>
            <a:off x="6012160" y="1556792"/>
            <a:ext cx="3025940" cy="151216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000" b="1" dirty="0" smtClean="0"/>
              <a:t>New High Value </a:t>
            </a:r>
            <a:br>
              <a:rPr lang="en-AU" sz="2000" b="1" dirty="0" smtClean="0"/>
            </a:br>
            <a:r>
              <a:rPr lang="en-AU" sz="2000" b="1" dirty="0" smtClean="0"/>
              <a:t>2000 rupees, P-121/B120</a:t>
            </a:r>
            <a:br>
              <a:rPr lang="en-AU" sz="2000" b="1" dirty="0" smtClean="0"/>
            </a:br>
            <a:r>
              <a:rPr lang="en-AU" sz="2000" b="1" dirty="0" smtClean="0"/>
              <a:t>2005 and 2006</a:t>
            </a:r>
            <a:endParaRPr lang="en-AU" sz="2000" b="1" dirty="0"/>
          </a:p>
        </p:txBody>
      </p:sp>
      <p:pic>
        <p:nvPicPr>
          <p:cNvPr id="3" name="Picture 2" descr="SRL P121a 2000 rupees 2005 eBay63.jpg"/>
          <p:cNvPicPr>
            <a:picLocks noChangeAspect="1"/>
          </p:cNvPicPr>
          <p:nvPr/>
        </p:nvPicPr>
        <p:blipFill>
          <a:blip r:embed="rId2" cstate="print"/>
          <a:stretch>
            <a:fillRect/>
          </a:stretch>
        </p:blipFill>
        <p:spPr>
          <a:xfrm>
            <a:off x="539552" y="1556792"/>
            <a:ext cx="3778726" cy="1944216"/>
          </a:xfrm>
          <a:prstGeom prst="rect">
            <a:avLst/>
          </a:prstGeom>
        </p:spPr>
      </p:pic>
      <p:pic>
        <p:nvPicPr>
          <p:cNvPr id="4" name="Picture 3" descr="SRL P121a 2000 rupees 2005r eBay63.jpg"/>
          <p:cNvPicPr>
            <a:picLocks noChangeAspect="1"/>
          </p:cNvPicPr>
          <p:nvPr/>
        </p:nvPicPr>
        <p:blipFill>
          <a:blip r:embed="rId3" cstate="print"/>
          <a:stretch>
            <a:fillRect/>
          </a:stretch>
        </p:blipFill>
        <p:spPr>
          <a:xfrm>
            <a:off x="5940152" y="2420888"/>
            <a:ext cx="1914484" cy="3744416"/>
          </a:xfrm>
          <a:prstGeom prst="rect">
            <a:avLst/>
          </a:prstGeom>
        </p:spPr>
      </p:pic>
      <p:sp>
        <p:nvSpPr>
          <p:cNvPr id="5" name="TextBox 4"/>
          <p:cNvSpPr txBox="1"/>
          <p:nvPr/>
        </p:nvSpPr>
        <p:spPr>
          <a:xfrm>
            <a:off x="539552" y="3573016"/>
            <a:ext cx="3685240" cy="307777"/>
          </a:xfrm>
          <a:prstGeom prst="rect">
            <a:avLst/>
          </a:prstGeom>
          <a:noFill/>
        </p:spPr>
        <p:txBody>
          <a:bodyPr wrap="none" rtlCol="0">
            <a:spAutoFit/>
          </a:bodyPr>
          <a:lstStyle/>
          <a:p>
            <a:r>
              <a:rPr lang="en-AU" sz="1400" dirty="0" smtClean="0"/>
              <a:t>Ruins of </a:t>
            </a:r>
            <a:r>
              <a:rPr lang="en-AU" sz="1400" dirty="0" err="1" smtClean="0"/>
              <a:t>Sigiriya</a:t>
            </a:r>
            <a:r>
              <a:rPr lang="en-AU" sz="1400" dirty="0" smtClean="0"/>
              <a:t> (Lion Rock) Castle near </a:t>
            </a:r>
            <a:r>
              <a:rPr lang="en-AU" sz="1400" dirty="0" err="1" smtClean="0"/>
              <a:t>Sesatha</a:t>
            </a:r>
            <a:r>
              <a:rPr lang="en-AU" sz="1400" dirty="0" smtClean="0"/>
              <a:t>.</a:t>
            </a:r>
            <a:endParaRPr lang="en-AU" sz="1400" dirty="0"/>
          </a:p>
        </p:txBody>
      </p:sp>
      <p:sp>
        <p:nvSpPr>
          <p:cNvPr id="6" name="TextBox 5"/>
          <p:cNvSpPr txBox="1"/>
          <p:nvPr/>
        </p:nvSpPr>
        <p:spPr>
          <a:xfrm>
            <a:off x="4139952" y="4797152"/>
            <a:ext cx="1638654" cy="307777"/>
          </a:xfrm>
          <a:prstGeom prst="rect">
            <a:avLst/>
          </a:prstGeom>
          <a:noFill/>
        </p:spPr>
        <p:txBody>
          <a:bodyPr wrap="none" rtlCol="0">
            <a:spAutoFit/>
          </a:bodyPr>
          <a:lstStyle/>
          <a:p>
            <a:r>
              <a:rPr lang="en-AU" sz="1400" dirty="0" smtClean="0"/>
              <a:t>Fresco from </a:t>
            </a:r>
            <a:r>
              <a:rPr lang="en-AU" sz="1400" dirty="0" err="1" smtClean="0"/>
              <a:t>Siginya</a:t>
            </a:r>
            <a:r>
              <a:rPr lang="en-AU" sz="1400" dirty="0" smtClean="0"/>
              <a:t>.</a:t>
            </a:r>
            <a:endParaRPr lang="en-AU"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400" b="1" dirty="0" smtClean="0"/>
              <a:t>Sri Lanka Commemorates 50 Years of Independence</a:t>
            </a:r>
            <a:br>
              <a:rPr lang="en-AU" sz="2400" b="1" dirty="0" smtClean="0"/>
            </a:br>
            <a:r>
              <a:rPr lang="en-AU" sz="2400" b="1" dirty="0" smtClean="0"/>
              <a:t>200 rupees, 1998, Polymer, P-114</a:t>
            </a:r>
            <a:endParaRPr lang="en-AU" sz="2400" b="1" dirty="0"/>
          </a:p>
        </p:txBody>
      </p:sp>
      <p:pic>
        <p:nvPicPr>
          <p:cNvPr id="5" name="Picture 4" descr="SRL P114b 200 rupees Black SN 1998 eBay26.jpg"/>
          <p:cNvPicPr>
            <a:picLocks noChangeAspect="1"/>
          </p:cNvPicPr>
          <p:nvPr/>
        </p:nvPicPr>
        <p:blipFill>
          <a:blip r:embed="rId2" cstate="print"/>
          <a:stretch>
            <a:fillRect/>
          </a:stretch>
        </p:blipFill>
        <p:spPr>
          <a:xfrm>
            <a:off x="4716016" y="1412776"/>
            <a:ext cx="4040339" cy="2016224"/>
          </a:xfrm>
          <a:prstGeom prst="rect">
            <a:avLst/>
          </a:prstGeom>
        </p:spPr>
      </p:pic>
      <p:sp>
        <p:nvSpPr>
          <p:cNvPr id="7" name="TextBox 6"/>
          <p:cNvSpPr txBox="1"/>
          <p:nvPr/>
        </p:nvSpPr>
        <p:spPr>
          <a:xfrm>
            <a:off x="1403648" y="3429000"/>
            <a:ext cx="2744726" cy="307777"/>
          </a:xfrm>
          <a:prstGeom prst="rect">
            <a:avLst/>
          </a:prstGeom>
          <a:noFill/>
        </p:spPr>
        <p:txBody>
          <a:bodyPr wrap="none" rtlCol="0">
            <a:spAutoFit/>
          </a:bodyPr>
          <a:lstStyle/>
          <a:p>
            <a:r>
              <a:rPr lang="en-AU" sz="1400" dirty="0" smtClean="0"/>
              <a:t>Red Serial Number P-114a/BNP101</a:t>
            </a:r>
            <a:endParaRPr lang="en-AU" sz="1400" dirty="0"/>
          </a:p>
        </p:txBody>
      </p:sp>
      <p:sp>
        <p:nvSpPr>
          <p:cNvPr id="8" name="TextBox 7"/>
          <p:cNvSpPr txBox="1"/>
          <p:nvPr/>
        </p:nvSpPr>
        <p:spPr>
          <a:xfrm>
            <a:off x="5292080" y="3429000"/>
            <a:ext cx="2735044" cy="307777"/>
          </a:xfrm>
          <a:prstGeom prst="rect">
            <a:avLst/>
          </a:prstGeom>
          <a:noFill/>
        </p:spPr>
        <p:txBody>
          <a:bodyPr wrap="none" rtlCol="0">
            <a:spAutoFit/>
          </a:bodyPr>
          <a:lstStyle/>
          <a:p>
            <a:r>
              <a:rPr lang="en-AU" sz="1400" dirty="0" smtClean="0"/>
              <a:t>Black Serial Number P-114b/B121a</a:t>
            </a:r>
            <a:endParaRPr lang="en-AU" sz="1400" dirty="0"/>
          </a:p>
        </p:txBody>
      </p:sp>
      <p:sp>
        <p:nvSpPr>
          <p:cNvPr id="9" name="TextBox 8"/>
          <p:cNvSpPr txBox="1"/>
          <p:nvPr/>
        </p:nvSpPr>
        <p:spPr>
          <a:xfrm>
            <a:off x="1979712" y="3717032"/>
            <a:ext cx="5233933" cy="646331"/>
          </a:xfrm>
          <a:prstGeom prst="rect">
            <a:avLst/>
          </a:prstGeom>
          <a:noFill/>
        </p:spPr>
        <p:txBody>
          <a:bodyPr wrap="none" rtlCol="0">
            <a:spAutoFit/>
          </a:bodyPr>
          <a:lstStyle/>
          <a:p>
            <a:pPr algn="ctr"/>
            <a:r>
              <a:rPr lang="en-AU" dirty="0" smtClean="0"/>
              <a:t>Bandaranaike Memorial International Conference Hall</a:t>
            </a:r>
          </a:p>
          <a:p>
            <a:pPr algn="ctr"/>
            <a:r>
              <a:rPr lang="en-AU" dirty="0" smtClean="0"/>
              <a:t>with scenes of Progress.</a:t>
            </a:r>
            <a:endParaRPr lang="en-AU" dirty="0"/>
          </a:p>
        </p:txBody>
      </p:sp>
      <p:pic>
        <p:nvPicPr>
          <p:cNvPr id="10" name="Picture 9" descr="SRL P114a 200 rupees Red SN 1998r eBay26.jpg"/>
          <p:cNvPicPr>
            <a:picLocks noChangeAspect="1"/>
          </p:cNvPicPr>
          <p:nvPr/>
        </p:nvPicPr>
        <p:blipFill>
          <a:blip r:embed="rId3" cstate="print"/>
          <a:stretch>
            <a:fillRect/>
          </a:stretch>
        </p:blipFill>
        <p:spPr>
          <a:xfrm>
            <a:off x="2771800" y="4365104"/>
            <a:ext cx="3635896" cy="1807677"/>
          </a:xfrm>
          <a:prstGeom prst="rect">
            <a:avLst/>
          </a:prstGeom>
        </p:spPr>
      </p:pic>
      <p:sp>
        <p:nvSpPr>
          <p:cNvPr id="11" name="TextBox 10"/>
          <p:cNvSpPr txBox="1"/>
          <p:nvPr/>
        </p:nvSpPr>
        <p:spPr>
          <a:xfrm>
            <a:off x="2915816" y="6165304"/>
            <a:ext cx="3353675" cy="523220"/>
          </a:xfrm>
          <a:prstGeom prst="rect">
            <a:avLst/>
          </a:prstGeom>
          <a:noFill/>
        </p:spPr>
        <p:txBody>
          <a:bodyPr wrap="none" rtlCol="0">
            <a:spAutoFit/>
          </a:bodyPr>
          <a:lstStyle/>
          <a:p>
            <a:pPr algn="ctr"/>
            <a:r>
              <a:rPr lang="en-AU" sz="1400" dirty="0" smtClean="0"/>
              <a:t>Temple of the Sacred Tooth Relic in Kandy</a:t>
            </a:r>
          </a:p>
          <a:p>
            <a:pPr algn="ctr"/>
            <a:r>
              <a:rPr lang="en-AU" sz="1400" dirty="0" smtClean="0"/>
              <a:t>with scenes of Sri Lanka’s national heritage.</a:t>
            </a:r>
            <a:endParaRPr lang="en-AU" sz="1400" dirty="0"/>
          </a:p>
        </p:txBody>
      </p:sp>
      <p:pic>
        <p:nvPicPr>
          <p:cNvPr id="12" name="Picture 11" descr="SRL P114a Folder.jpg"/>
          <p:cNvPicPr>
            <a:picLocks noChangeAspect="1"/>
          </p:cNvPicPr>
          <p:nvPr/>
        </p:nvPicPr>
        <p:blipFill>
          <a:blip r:embed="rId4" cstate="print"/>
          <a:stretch>
            <a:fillRect/>
          </a:stretch>
        </p:blipFill>
        <p:spPr>
          <a:xfrm>
            <a:off x="467544" y="4365104"/>
            <a:ext cx="1907704" cy="1175818"/>
          </a:xfrm>
          <a:prstGeom prst="rect">
            <a:avLst/>
          </a:prstGeom>
        </p:spPr>
      </p:pic>
      <p:sp>
        <p:nvSpPr>
          <p:cNvPr id="14" name="TextBox 13"/>
          <p:cNvSpPr txBox="1"/>
          <p:nvPr/>
        </p:nvSpPr>
        <p:spPr>
          <a:xfrm>
            <a:off x="611560" y="5517232"/>
            <a:ext cx="1635769" cy="461665"/>
          </a:xfrm>
          <a:prstGeom prst="rect">
            <a:avLst/>
          </a:prstGeom>
          <a:noFill/>
        </p:spPr>
        <p:txBody>
          <a:bodyPr wrap="none" rtlCol="0">
            <a:spAutoFit/>
          </a:bodyPr>
          <a:lstStyle/>
          <a:p>
            <a:pPr algn="ctr"/>
            <a:r>
              <a:rPr lang="en-AU" sz="1200" dirty="0" smtClean="0"/>
              <a:t>Commemorative folder</a:t>
            </a:r>
          </a:p>
          <a:p>
            <a:pPr algn="ctr"/>
            <a:r>
              <a:rPr lang="en-AU" sz="1200" dirty="0" smtClean="0"/>
              <a:t>for P-114a/BNP101</a:t>
            </a:r>
            <a:endParaRPr lang="en-AU" sz="1200" dirty="0"/>
          </a:p>
        </p:txBody>
      </p:sp>
      <p:sp>
        <p:nvSpPr>
          <p:cNvPr id="16" name="TextBox 15"/>
          <p:cNvSpPr txBox="1"/>
          <p:nvPr/>
        </p:nvSpPr>
        <p:spPr>
          <a:xfrm>
            <a:off x="6660232" y="4581128"/>
            <a:ext cx="1452642" cy="307777"/>
          </a:xfrm>
          <a:prstGeom prst="rect">
            <a:avLst/>
          </a:prstGeom>
          <a:noFill/>
        </p:spPr>
        <p:txBody>
          <a:bodyPr wrap="none" rtlCol="0">
            <a:spAutoFit/>
          </a:bodyPr>
          <a:lstStyle/>
          <a:p>
            <a:r>
              <a:rPr lang="en-AU" sz="1400" dirty="0" smtClean="0"/>
              <a:t>20 million issued.</a:t>
            </a:r>
            <a:endParaRPr lang="en-AU" sz="1400" dirty="0"/>
          </a:p>
        </p:txBody>
      </p:sp>
      <p:pic>
        <p:nvPicPr>
          <p:cNvPr id="17" name="Picture 16" descr="SRL P114a 100 rps Red Ser No 4-2-1998 DC.jpg"/>
          <p:cNvPicPr>
            <a:picLocks noChangeAspect="1"/>
          </p:cNvPicPr>
          <p:nvPr/>
        </p:nvPicPr>
        <p:blipFill>
          <a:blip r:embed="rId5" cstate="print"/>
          <a:stretch>
            <a:fillRect/>
          </a:stretch>
        </p:blipFill>
        <p:spPr>
          <a:xfrm>
            <a:off x="539552" y="1412776"/>
            <a:ext cx="3960440" cy="199375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2400" b="1" dirty="0" smtClean="0"/>
              <a:t>Commemorating</a:t>
            </a:r>
            <a:br>
              <a:rPr lang="en-AU" sz="2400" b="1" dirty="0" smtClean="0"/>
            </a:br>
            <a:r>
              <a:rPr lang="en-AU" sz="2400" b="1" dirty="0" smtClean="0"/>
              <a:t>The Ushering in of Peace and Prosperity to Sri Lanka</a:t>
            </a:r>
            <a:br>
              <a:rPr lang="en-AU" sz="2400" b="1" dirty="0" smtClean="0"/>
            </a:br>
            <a:r>
              <a:rPr lang="en-AU" sz="2400" b="1" dirty="0" smtClean="0"/>
              <a:t>1000 rupees, 2009, P-122/B122</a:t>
            </a:r>
            <a:endParaRPr lang="en-AU" sz="2400" b="1" dirty="0"/>
          </a:p>
        </p:txBody>
      </p:sp>
      <p:pic>
        <p:nvPicPr>
          <p:cNvPr id="3" name="Picture 2" descr="SRL P122 1000 rupees Peace Commemorative 2009 eBay31.jpg"/>
          <p:cNvPicPr>
            <a:picLocks noChangeAspect="1"/>
          </p:cNvPicPr>
          <p:nvPr/>
        </p:nvPicPr>
        <p:blipFill>
          <a:blip r:embed="rId2" cstate="print"/>
          <a:stretch>
            <a:fillRect/>
          </a:stretch>
        </p:blipFill>
        <p:spPr>
          <a:xfrm>
            <a:off x="683568" y="1844824"/>
            <a:ext cx="3608462" cy="1823757"/>
          </a:xfrm>
          <a:prstGeom prst="rect">
            <a:avLst/>
          </a:prstGeom>
        </p:spPr>
      </p:pic>
      <p:pic>
        <p:nvPicPr>
          <p:cNvPr id="4" name="Picture 3" descr="SRL P122 1000 rupees Peace Commemorative 2009r eBay31.jpg"/>
          <p:cNvPicPr>
            <a:picLocks noChangeAspect="1"/>
          </p:cNvPicPr>
          <p:nvPr/>
        </p:nvPicPr>
        <p:blipFill>
          <a:blip r:embed="rId3" cstate="print"/>
          <a:stretch>
            <a:fillRect/>
          </a:stretch>
        </p:blipFill>
        <p:spPr>
          <a:xfrm>
            <a:off x="4860032" y="1844824"/>
            <a:ext cx="3600400" cy="1829456"/>
          </a:xfrm>
          <a:prstGeom prst="rect">
            <a:avLst/>
          </a:prstGeom>
        </p:spPr>
      </p:pic>
      <p:sp>
        <p:nvSpPr>
          <p:cNvPr id="5" name="TextBox 4"/>
          <p:cNvSpPr txBox="1"/>
          <p:nvPr/>
        </p:nvSpPr>
        <p:spPr>
          <a:xfrm>
            <a:off x="1619672" y="3645024"/>
            <a:ext cx="1995353" cy="523220"/>
          </a:xfrm>
          <a:prstGeom prst="rect">
            <a:avLst/>
          </a:prstGeom>
          <a:noFill/>
        </p:spPr>
        <p:txBody>
          <a:bodyPr wrap="none" rtlCol="0">
            <a:spAutoFit/>
          </a:bodyPr>
          <a:lstStyle/>
          <a:p>
            <a:pPr algn="ctr"/>
            <a:r>
              <a:rPr lang="en-AU" sz="1400" dirty="0" smtClean="0"/>
              <a:t>Sri Lanka’s first President</a:t>
            </a:r>
          </a:p>
          <a:p>
            <a:pPr algn="ctr"/>
            <a:r>
              <a:rPr lang="en-AU" sz="1400" dirty="0" err="1" smtClean="0"/>
              <a:t>Mahinda</a:t>
            </a:r>
            <a:r>
              <a:rPr lang="en-AU" sz="1400" dirty="0" smtClean="0"/>
              <a:t> </a:t>
            </a:r>
            <a:r>
              <a:rPr lang="en-AU" sz="1400" dirty="0" err="1" smtClean="0"/>
              <a:t>Rajapaksa</a:t>
            </a:r>
            <a:endParaRPr lang="en-AU" sz="1400" dirty="0"/>
          </a:p>
        </p:txBody>
      </p:sp>
      <p:sp>
        <p:nvSpPr>
          <p:cNvPr id="6" name="TextBox 5"/>
          <p:cNvSpPr txBox="1"/>
          <p:nvPr/>
        </p:nvSpPr>
        <p:spPr>
          <a:xfrm>
            <a:off x="4427984" y="3789040"/>
            <a:ext cx="4480137" cy="307777"/>
          </a:xfrm>
          <a:prstGeom prst="rect">
            <a:avLst/>
          </a:prstGeom>
          <a:noFill/>
        </p:spPr>
        <p:txBody>
          <a:bodyPr wrap="none" rtlCol="0">
            <a:spAutoFit/>
          </a:bodyPr>
          <a:lstStyle/>
          <a:p>
            <a:r>
              <a:rPr lang="en-AU" sz="1400" dirty="0" smtClean="0"/>
              <a:t>Hoisting of the national flag by Sri Lanka’s military services.</a:t>
            </a:r>
            <a:endParaRPr lang="en-AU" sz="1400" dirty="0"/>
          </a:p>
        </p:txBody>
      </p:sp>
      <p:pic>
        <p:nvPicPr>
          <p:cNvPr id="8" name="Picture 7" descr="SRL P122 Folder.jpg"/>
          <p:cNvPicPr>
            <a:picLocks noChangeAspect="1"/>
          </p:cNvPicPr>
          <p:nvPr/>
        </p:nvPicPr>
        <p:blipFill>
          <a:blip r:embed="rId4" cstate="print"/>
          <a:stretch>
            <a:fillRect/>
          </a:stretch>
        </p:blipFill>
        <p:spPr>
          <a:xfrm>
            <a:off x="683568" y="4293096"/>
            <a:ext cx="3867378" cy="2232248"/>
          </a:xfrm>
          <a:prstGeom prst="rect">
            <a:avLst/>
          </a:prstGeom>
        </p:spPr>
      </p:pic>
      <p:sp>
        <p:nvSpPr>
          <p:cNvPr id="9" name="TextBox 8"/>
          <p:cNvSpPr txBox="1"/>
          <p:nvPr/>
        </p:nvSpPr>
        <p:spPr>
          <a:xfrm>
            <a:off x="4860032" y="4293096"/>
            <a:ext cx="2611356" cy="1169551"/>
          </a:xfrm>
          <a:prstGeom prst="rect">
            <a:avLst/>
          </a:prstGeom>
          <a:noFill/>
        </p:spPr>
        <p:txBody>
          <a:bodyPr wrap="none" rtlCol="0">
            <a:spAutoFit/>
          </a:bodyPr>
          <a:lstStyle/>
          <a:p>
            <a:r>
              <a:rPr lang="en-AU" sz="1400" dirty="0" smtClean="0"/>
              <a:t>Cover of folders used for 1500 </a:t>
            </a:r>
          </a:p>
          <a:p>
            <a:r>
              <a:rPr lang="en-AU" sz="1400" dirty="0" smtClean="0"/>
              <a:t>low-serial-numbered banknotes.</a:t>
            </a:r>
          </a:p>
          <a:p>
            <a:r>
              <a:rPr lang="en-AU" sz="1400" dirty="0" smtClean="0"/>
              <a:t>All together, 25 million  copies of </a:t>
            </a:r>
          </a:p>
          <a:p>
            <a:r>
              <a:rPr lang="en-AU" sz="1400" dirty="0" smtClean="0"/>
              <a:t>this note were issued. </a:t>
            </a:r>
          </a:p>
          <a:p>
            <a:pPr algn="ctr"/>
            <a:endParaRPr lang="en-AU"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930226"/>
          </a:xfrm>
        </p:spPr>
        <p:txBody>
          <a:bodyPr>
            <a:normAutofit/>
          </a:bodyPr>
          <a:lstStyle/>
          <a:p>
            <a:r>
              <a:rPr lang="en-AU" sz="1800" dirty="0" smtClean="0"/>
              <a:t>On the 60</a:t>
            </a:r>
            <a:r>
              <a:rPr lang="en-AU" sz="1800" baseline="30000" dirty="0" smtClean="0"/>
              <a:t>th</a:t>
            </a:r>
            <a:r>
              <a:rPr lang="en-AU" sz="1800" dirty="0" smtClean="0"/>
              <a:t> anniversary of its establishment, the Central Bank</a:t>
            </a:r>
            <a:br>
              <a:rPr lang="en-AU" sz="1800" dirty="0" smtClean="0"/>
            </a:br>
            <a:r>
              <a:rPr lang="en-AU" sz="1800" dirty="0" smtClean="0"/>
              <a:t>of Sri Lanka issued a new series of banknotes.  The theme on the faces of the banknotes was “Development and Prosperity, flanked by island butterflies and birds.  The backs depicted various traditional dancers from around Sri Lanka.</a:t>
            </a:r>
            <a:endParaRPr lang="en-AU" sz="1800" dirty="0"/>
          </a:p>
        </p:txBody>
      </p:sp>
      <p:sp>
        <p:nvSpPr>
          <p:cNvPr id="5" name="TextBox 4"/>
          <p:cNvSpPr txBox="1"/>
          <p:nvPr/>
        </p:nvSpPr>
        <p:spPr>
          <a:xfrm>
            <a:off x="1667445" y="3140968"/>
            <a:ext cx="1619354" cy="461665"/>
          </a:xfrm>
          <a:prstGeom prst="rect">
            <a:avLst/>
          </a:prstGeom>
          <a:noFill/>
        </p:spPr>
        <p:txBody>
          <a:bodyPr wrap="none" rtlCol="0">
            <a:spAutoFit/>
          </a:bodyPr>
          <a:lstStyle/>
          <a:p>
            <a:pPr algn="ctr"/>
            <a:r>
              <a:rPr lang="en-AU" sz="1200" dirty="0" smtClean="0"/>
              <a:t>Port of Colombo </a:t>
            </a:r>
          </a:p>
          <a:p>
            <a:pPr algn="ctr"/>
            <a:r>
              <a:rPr lang="en-AU" sz="1200" dirty="0" smtClean="0"/>
              <a:t>20 rupees, P-123/B123</a:t>
            </a:r>
          </a:p>
        </p:txBody>
      </p:sp>
      <p:pic>
        <p:nvPicPr>
          <p:cNvPr id="7" name="Picture 6" descr="SRL P123a 20 rupees 2010r eBay4.jpg"/>
          <p:cNvPicPr>
            <a:picLocks noChangeAspect="1"/>
          </p:cNvPicPr>
          <p:nvPr/>
        </p:nvPicPr>
        <p:blipFill>
          <a:blip r:embed="rId2" cstate="print"/>
          <a:stretch>
            <a:fillRect/>
          </a:stretch>
        </p:blipFill>
        <p:spPr>
          <a:xfrm>
            <a:off x="1763688" y="3717032"/>
            <a:ext cx="1469771" cy="2808312"/>
          </a:xfrm>
          <a:prstGeom prst="rect">
            <a:avLst/>
          </a:prstGeom>
        </p:spPr>
      </p:pic>
      <p:sp>
        <p:nvSpPr>
          <p:cNvPr id="9" name="TextBox 8"/>
          <p:cNvSpPr txBox="1"/>
          <p:nvPr/>
        </p:nvSpPr>
        <p:spPr>
          <a:xfrm>
            <a:off x="3203848" y="5229200"/>
            <a:ext cx="976036" cy="461665"/>
          </a:xfrm>
          <a:prstGeom prst="rect">
            <a:avLst/>
          </a:prstGeom>
          <a:noFill/>
        </p:spPr>
        <p:txBody>
          <a:bodyPr wrap="none" rtlCol="0">
            <a:spAutoFit/>
          </a:bodyPr>
          <a:lstStyle/>
          <a:p>
            <a:pPr algn="ctr"/>
            <a:r>
              <a:rPr lang="en-AU" sz="1200" dirty="0" err="1" smtClean="0"/>
              <a:t>Ves</a:t>
            </a:r>
            <a:r>
              <a:rPr lang="en-AU" sz="1200" dirty="0" smtClean="0"/>
              <a:t> </a:t>
            </a:r>
            <a:r>
              <a:rPr lang="en-AU" sz="1200" dirty="0" err="1" smtClean="0"/>
              <a:t>Netuma</a:t>
            </a:r>
            <a:r>
              <a:rPr lang="en-AU" sz="1200" dirty="0" smtClean="0"/>
              <a:t> </a:t>
            </a:r>
          </a:p>
          <a:p>
            <a:pPr algn="ctr"/>
            <a:r>
              <a:rPr lang="en-AU" sz="1200" dirty="0" smtClean="0"/>
              <a:t>Dancer</a:t>
            </a:r>
            <a:endParaRPr lang="en-AU" sz="1200" dirty="0"/>
          </a:p>
        </p:txBody>
      </p:sp>
      <p:sp>
        <p:nvSpPr>
          <p:cNvPr id="10" name="TextBox 9"/>
          <p:cNvSpPr txBox="1"/>
          <p:nvPr/>
        </p:nvSpPr>
        <p:spPr>
          <a:xfrm>
            <a:off x="971600" y="5157192"/>
            <a:ext cx="800797" cy="461665"/>
          </a:xfrm>
          <a:prstGeom prst="rect">
            <a:avLst/>
          </a:prstGeom>
          <a:noFill/>
        </p:spPr>
        <p:txBody>
          <a:bodyPr wrap="none" rtlCol="0">
            <a:spAutoFit/>
          </a:bodyPr>
          <a:lstStyle/>
          <a:p>
            <a:r>
              <a:rPr lang="en-AU" sz="1200" dirty="0" err="1" smtClean="0"/>
              <a:t>Geta</a:t>
            </a:r>
            <a:r>
              <a:rPr lang="en-AU" sz="1200" dirty="0" smtClean="0"/>
              <a:t> </a:t>
            </a:r>
            <a:r>
              <a:rPr lang="en-AU" sz="1200" dirty="0" err="1" smtClean="0"/>
              <a:t>Bera</a:t>
            </a:r>
            <a:endParaRPr lang="en-AU" sz="1200" dirty="0" smtClean="0"/>
          </a:p>
          <a:p>
            <a:r>
              <a:rPr lang="en-AU" sz="1200" dirty="0" smtClean="0"/>
              <a:t>Drummer</a:t>
            </a:r>
            <a:endParaRPr lang="en-AU" sz="1200" dirty="0"/>
          </a:p>
        </p:txBody>
      </p:sp>
      <p:pic>
        <p:nvPicPr>
          <p:cNvPr id="12" name="Picture 11" descr="SRL P124a 50 rupees 2010r eBay7.jpg"/>
          <p:cNvPicPr>
            <a:picLocks noChangeAspect="1"/>
          </p:cNvPicPr>
          <p:nvPr/>
        </p:nvPicPr>
        <p:blipFill>
          <a:blip r:embed="rId3" cstate="print"/>
          <a:stretch>
            <a:fillRect/>
          </a:stretch>
        </p:blipFill>
        <p:spPr>
          <a:xfrm>
            <a:off x="6084168" y="3717032"/>
            <a:ext cx="1523056" cy="2952328"/>
          </a:xfrm>
          <a:prstGeom prst="rect">
            <a:avLst/>
          </a:prstGeom>
        </p:spPr>
      </p:pic>
      <p:sp>
        <p:nvSpPr>
          <p:cNvPr id="13" name="TextBox 12"/>
          <p:cNvSpPr txBox="1"/>
          <p:nvPr/>
        </p:nvSpPr>
        <p:spPr>
          <a:xfrm>
            <a:off x="6084168" y="3212976"/>
            <a:ext cx="1501886" cy="461665"/>
          </a:xfrm>
          <a:prstGeom prst="rect">
            <a:avLst/>
          </a:prstGeom>
          <a:noFill/>
        </p:spPr>
        <p:txBody>
          <a:bodyPr wrap="none" rtlCol="0">
            <a:spAutoFit/>
          </a:bodyPr>
          <a:lstStyle/>
          <a:p>
            <a:pPr algn="ctr"/>
            <a:r>
              <a:rPr lang="en-AU" sz="1200" dirty="0" smtClean="0"/>
              <a:t>Old and new bridges </a:t>
            </a:r>
          </a:p>
          <a:p>
            <a:pPr algn="ctr"/>
            <a:r>
              <a:rPr lang="en-AU" sz="1200" dirty="0" smtClean="0"/>
              <a:t>50 rupees, P-124/</a:t>
            </a:r>
            <a:endParaRPr lang="en-AU" sz="1200" dirty="0"/>
          </a:p>
        </p:txBody>
      </p:sp>
      <p:sp>
        <p:nvSpPr>
          <p:cNvPr id="14" name="TextBox 13"/>
          <p:cNvSpPr txBox="1"/>
          <p:nvPr/>
        </p:nvSpPr>
        <p:spPr>
          <a:xfrm>
            <a:off x="5292080" y="5229200"/>
            <a:ext cx="788999" cy="461665"/>
          </a:xfrm>
          <a:prstGeom prst="rect">
            <a:avLst/>
          </a:prstGeom>
          <a:noFill/>
        </p:spPr>
        <p:txBody>
          <a:bodyPr wrap="none" rtlCol="0">
            <a:spAutoFit/>
          </a:bodyPr>
          <a:lstStyle/>
          <a:p>
            <a:pPr algn="ctr"/>
            <a:r>
              <a:rPr lang="en-AU" sz="1200" dirty="0" err="1" smtClean="0"/>
              <a:t>Yakbera</a:t>
            </a:r>
            <a:r>
              <a:rPr lang="en-AU" sz="1200" dirty="0" smtClean="0"/>
              <a:t> </a:t>
            </a:r>
          </a:p>
          <a:p>
            <a:pPr algn="ctr"/>
            <a:r>
              <a:rPr lang="en-AU" sz="1200" dirty="0" smtClean="0"/>
              <a:t>Drummer</a:t>
            </a:r>
            <a:endParaRPr lang="en-AU" sz="1200" dirty="0"/>
          </a:p>
        </p:txBody>
      </p:sp>
      <p:sp>
        <p:nvSpPr>
          <p:cNvPr id="15" name="TextBox 14"/>
          <p:cNvSpPr txBox="1"/>
          <p:nvPr/>
        </p:nvSpPr>
        <p:spPr>
          <a:xfrm>
            <a:off x="7596336" y="5229200"/>
            <a:ext cx="1064522" cy="461665"/>
          </a:xfrm>
          <a:prstGeom prst="rect">
            <a:avLst/>
          </a:prstGeom>
          <a:noFill/>
        </p:spPr>
        <p:txBody>
          <a:bodyPr wrap="none" rtlCol="0">
            <a:spAutoFit/>
          </a:bodyPr>
          <a:lstStyle/>
          <a:p>
            <a:pPr algn="ctr"/>
            <a:r>
              <a:rPr lang="en-AU" sz="1200" dirty="0" err="1" smtClean="0"/>
              <a:t>Vadiga</a:t>
            </a:r>
            <a:r>
              <a:rPr lang="en-AU" sz="1200" dirty="0" smtClean="0"/>
              <a:t> </a:t>
            </a:r>
            <a:r>
              <a:rPr lang="en-AU" sz="1200" dirty="0" err="1" smtClean="0"/>
              <a:t>Patuna</a:t>
            </a:r>
            <a:endParaRPr lang="en-AU" sz="1200" dirty="0" smtClean="0"/>
          </a:p>
          <a:p>
            <a:pPr algn="ctr"/>
            <a:r>
              <a:rPr lang="en-AU" sz="1200" dirty="0" smtClean="0"/>
              <a:t>Dancer</a:t>
            </a:r>
            <a:endParaRPr lang="en-AU" sz="1200" dirty="0"/>
          </a:p>
        </p:txBody>
      </p:sp>
      <p:sp>
        <p:nvSpPr>
          <p:cNvPr id="16" name="TextBox 15"/>
          <p:cNvSpPr txBox="1"/>
          <p:nvPr/>
        </p:nvSpPr>
        <p:spPr>
          <a:xfrm>
            <a:off x="395536" y="2564904"/>
            <a:ext cx="727443" cy="461665"/>
          </a:xfrm>
          <a:prstGeom prst="rect">
            <a:avLst/>
          </a:prstGeom>
          <a:noFill/>
        </p:spPr>
        <p:txBody>
          <a:bodyPr wrap="none" rtlCol="0">
            <a:spAutoFit/>
          </a:bodyPr>
          <a:lstStyle/>
          <a:p>
            <a:pPr algn="ctr"/>
            <a:r>
              <a:rPr lang="en-AU" sz="1200" dirty="0" smtClean="0"/>
              <a:t>Baronet</a:t>
            </a:r>
          </a:p>
          <a:p>
            <a:pPr algn="ctr"/>
            <a:r>
              <a:rPr lang="en-AU" sz="1200" dirty="0" smtClean="0"/>
              <a:t>Butterfly</a:t>
            </a:r>
            <a:endParaRPr lang="en-AU" sz="1200" dirty="0"/>
          </a:p>
        </p:txBody>
      </p:sp>
      <p:sp>
        <p:nvSpPr>
          <p:cNvPr id="17" name="TextBox 16"/>
          <p:cNvSpPr txBox="1"/>
          <p:nvPr/>
        </p:nvSpPr>
        <p:spPr>
          <a:xfrm>
            <a:off x="3851920" y="2060848"/>
            <a:ext cx="825419" cy="461665"/>
          </a:xfrm>
          <a:prstGeom prst="rect">
            <a:avLst/>
          </a:prstGeom>
          <a:noFill/>
        </p:spPr>
        <p:txBody>
          <a:bodyPr wrap="none" rtlCol="0">
            <a:spAutoFit/>
          </a:bodyPr>
          <a:lstStyle/>
          <a:p>
            <a:pPr algn="ctr"/>
            <a:r>
              <a:rPr lang="en-AU" sz="1200" dirty="0" err="1" smtClean="0"/>
              <a:t>Serendib</a:t>
            </a:r>
            <a:endParaRPr lang="en-AU" sz="1200" dirty="0" smtClean="0"/>
          </a:p>
          <a:p>
            <a:pPr algn="ctr"/>
            <a:r>
              <a:rPr lang="en-AU" sz="1200" dirty="0" smtClean="0"/>
              <a:t>Scops Owl</a:t>
            </a:r>
            <a:endParaRPr lang="en-AU" sz="1200" dirty="0"/>
          </a:p>
        </p:txBody>
      </p:sp>
      <p:sp>
        <p:nvSpPr>
          <p:cNvPr id="18" name="TextBox 17"/>
          <p:cNvSpPr txBox="1"/>
          <p:nvPr/>
        </p:nvSpPr>
        <p:spPr>
          <a:xfrm>
            <a:off x="4499992" y="2492896"/>
            <a:ext cx="727443" cy="646331"/>
          </a:xfrm>
          <a:prstGeom prst="rect">
            <a:avLst/>
          </a:prstGeom>
          <a:noFill/>
        </p:spPr>
        <p:txBody>
          <a:bodyPr wrap="none" rtlCol="0">
            <a:spAutoFit/>
          </a:bodyPr>
          <a:lstStyle/>
          <a:p>
            <a:pPr algn="ctr"/>
            <a:r>
              <a:rPr lang="en-AU" sz="1200" dirty="0" smtClean="0"/>
              <a:t>Blue</a:t>
            </a:r>
          </a:p>
          <a:p>
            <a:pPr algn="ctr"/>
            <a:r>
              <a:rPr lang="en-AU" sz="1200" dirty="0" err="1" smtClean="0"/>
              <a:t>Oakleaf</a:t>
            </a:r>
            <a:endParaRPr lang="en-AU" sz="1200" dirty="0" smtClean="0"/>
          </a:p>
          <a:p>
            <a:pPr algn="ctr"/>
            <a:r>
              <a:rPr lang="en-AU" sz="1200" dirty="0" smtClean="0"/>
              <a:t>Butterfly</a:t>
            </a:r>
            <a:endParaRPr lang="en-AU" sz="1200" dirty="0"/>
          </a:p>
        </p:txBody>
      </p:sp>
      <p:sp>
        <p:nvSpPr>
          <p:cNvPr id="19" name="TextBox 18"/>
          <p:cNvSpPr txBox="1"/>
          <p:nvPr/>
        </p:nvSpPr>
        <p:spPr>
          <a:xfrm>
            <a:off x="8324609" y="2132856"/>
            <a:ext cx="819391" cy="461665"/>
          </a:xfrm>
          <a:prstGeom prst="rect">
            <a:avLst/>
          </a:prstGeom>
          <a:noFill/>
        </p:spPr>
        <p:txBody>
          <a:bodyPr wrap="none" rtlCol="0">
            <a:spAutoFit/>
          </a:bodyPr>
          <a:lstStyle/>
          <a:p>
            <a:pPr algn="ctr"/>
            <a:r>
              <a:rPr lang="en-AU" sz="1200" dirty="0" smtClean="0"/>
              <a:t>Dull-Blue</a:t>
            </a:r>
          </a:p>
          <a:p>
            <a:pPr algn="ctr"/>
            <a:r>
              <a:rPr lang="en-AU" sz="1200" dirty="0" smtClean="0"/>
              <a:t>Flycatcher</a:t>
            </a:r>
            <a:endParaRPr lang="en-AU" sz="1200" dirty="0"/>
          </a:p>
        </p:txBody>
      </p:sp>
      <p:pic>
        <p:nvPicPr>
          <p:cNvPr id="21" name="Picture 20" descr="SRL P123 20 rps 1-1-2010 DC.jpg"/>
          <p:cNvPicPr>
            <a:picLocks noChangeAspect="1"/>
          </p:cNvPicPr>
          <p:nvPr/>
        </p:nvPicPr>
        <p:blipFill>
          <a:blip r:embed="rId4" cstate="print"/>
          <a:stretch>
            <a:fillRect/>
          </a:stretch>
        </p:blipFill>
        <p:spPr>
          <a:xfrm>
            <a:off x="1115616" y="1628800"/>
            <a:ext cx="2736304" cy="1425233"/>
          </a:xfrm>
          <a:prstGeom prst="rect">
            <a:avLst/>
          </a:prstGeom>
        </p:spPr>
      </p:pic>
      <p:pic>
        <p:nvPicPr>
          <p:cNvPr id="22" name="Picture 21" descr="SRL P124 50 rps 1-1-2010 DC.jpg"/>
          <p:cNvPicPr>
            <a:picLocks noChangeAspect="1"/>
          </p:cNvPicPr>
          <p:nvPr/>
        </p:nvPicPr>
        <p:blipFill>
          <a:blip r:embed="rId5" cstate="print"/>
          <a:stretch>
            <a:fillRect/>
          </a:stretch>
        </p:blipFill>
        <p:spPr>
          <a:xfrm>
            <a:off x="5220072" y="1628800"/>
            <a:ext cx="3022451" cy="15121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20888"/>
            <a:ext cx="8229600" cy="1143000"/>
          </a:xfrm>
        </p:spPr>
        <p:txBody>
          <a:bodyPr>
            <a:normAutofit fontScale="90000"/>
          </a:bodyPr>
          <a:lstStyle/>
          <a:p>
            <a:r>
              <a:rPr lang="en-AU" sz="2800" dirty="0" smtClean="0"/>
              <a:t>In 1972</a:t>
            </a:r>
            <a:br>
              <a:rPr lang="en-AU" sz="2800" dirty="0" smtClean="0"/>
            </a:br>
            <a:r>
              <a:rPr lang="en-AU" sz="2800" dirty="0" smtClean="0"/>
              <a:t>Ceylon became the </a:t>
            </a:r>
            <a:br>
              <a:rPr lang="en-AU" sz="2800" dirty="0" smtClean="0"/>
            </a:br>
            <a:r>
              <a:rPr lang="en-AU" sz="2800" b="1" dirty="0" smtClean="0"/>
              <a:t>Free, Sovereign and Independent Republic of Sri Lanka</a:t>
            </a:r>
            <a:r>
              <a:rPr lang="en-AU" sz="2800" dirty="0" smtClean="0"/>
              <a:t/>
            </a:r>
            <a:br>
              <a:rPr lang="en-AU" sz="2800" dirty="0" smtClean="0"/>
            </a:br>
            <a:r>
              <a:rPr lang="en-AU" sz="2800" dirty="0" smtClean="0"/>
              <a:t>or </a:t>
            </a:r>
            <a:br>
              <a:rPr lang="en-AU" sz="2800" dirty="0" smtClean="0"/>
            </a:br>
            <a:r>
              <a:rPr lang="en-AU" sz="2800" b="1" dirty="0" smtClean="0"/>
              <a:t>Sri Lanka</a:t>
            </a:r>
            <a:endParaRPr lang="en-AU" sz="2800" b="1" dirty="0"/>
          </a:p>
        </p:txBody>
      </p:sp>
      <p:sp>
        <p:nvSpPr>
          <p:cNvPr id="3" name="TextBox 2"/>
          <p:cNvSpPr txBox="1"/>
          <p:nvPr/>
        </p:nvSpPr>
        <p:spPr>
          <a:xfrm>
            <a:off x="2483768" y="5157192"/>
            <a:ext cx="4295728" cy="646331"/>
          </a:xfrm>
          <a:prstGeom prst="rect">
            <a:avLst/>
          </a:prstGeom>
          <a:noFill/>
        </p:spPr>
        <p:txBody>
          <a:bodyPr wrap="none" rtlCol="0">
            <a:spAutoFit/>
          </a:bodyPr>
          <a:lstStyle/>
          <a:p>
            <a:pPr algn="ctr"/>
            <a:r>
              <a:rPr lang="en-AU" dirty="0" smtClean="0"/>
              <a:t>The Central Bank of Ceylon did not become </a:t>
            </a:r>
          </a:p>
          <a:p>
            <a:pPr algn="ctr"/>
            <a:r>
              <a:rPr lang="en-AU" dirty="0" smtClean="0"/>
              <a:t>the Central Bank of Sri Lanka until 1985.  </a:t>
            </a:r>
            <a:endParaRPr lang="en-A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4929" y="188640"/>
            <a:ext cx="3006016" cy="923330"/>
          </a:xfrm>
          <a:prstGeom prst="rect">
            <a:avLst/>
          </a:prstGeom>
          <a:noFill/>
        </p:spPr>
        <p:txBody>
          <a:bodyPr wrap="none" rtlCol="0">
            <a:spAutoFit/>
          </a:bodyPr>
          <a:lstStyle/>
          <a:p>
            <a:pPr algn="ctr"/>
            <a:r>
              <a:rPr lang="en-AU" b="1" dirty="0" smtClean="0"/>
              <a:t>2010 60</a:t>
            </a:r>
            <a:r>
              <a:rPr lang="en-AU" b="1" baseline="30000" dirty="0" smtClean="0"/>
              <a:t>th</a:t>
            </a:r>
            <a:r>
              <a:rPr lang="en-AU" b="1" dirty="0" smtClean="0"/>
              <a:t>  Anniversary Issue</a:t>
            </a:r>
          </a:p>
          <a:p>
            <a:pPr algn="ctr"/>
            <a:r>
              <a:rPr lang="en-AU" b="1" dirty="0" smtClean="0"/>
              <a:t>Development and Prosperity </a:t>
            </a:r>
          </a:p>
          <a:p>
            <a:pPr algn="ctr"/>
            <a:r>
              <a:rPr lang="en-AU" b="1" dirty="0" smtClean="0"/>
              <a:t>Butterflies, Birds and Dancers</a:t>
            </a:r>
          </a:p>
        </p:txBody>
      </p:sp>
      <p:pic>
        <p:nvPicPr>
          <p:cNvPr id="4" name="Picture 3" descr="SRL P125a 100 rupees 2010r eBay8.jpg"/>
          <p:cNvPicPr>
            <a:picLocks noChangeAspect="1"/>
          </p:cNvPicPr>
          <p:nvPr/>
        </p:nvPicPr>
        <p:blipFill>
          <a:blip r:embed="rId2" cstate="print"/>
          <a:stretch>
            <a:fillRect/>
          </a:stretch>
        </p:blipFill>
        <p:spPr>
          <a:xfrm>
            <a:off x="1619672" y="3212976"/>
            <a:ext cx="1584176" cy="3267611"/>
          </a:xfrm>
          <a:prstGeom prst="rect">
            <a:avLst/>
          </a:prstGeom>
        </p:spPr>
      </p:pic>
      <p:sp>
        <p:nvSpPr>
          <p:cNvPr id="5" name="TextBox 4"/>
          <p:cNvSpPr txBox="1"/>
          <p:nvPr/>
        </p:nvSpPr>
        <p:spPr>
          <a:xfrm>
            <a:off x="0" y="2708920"/>
            <a:ext cx="4688655" cy="276999"/>
          </a:xfrm>
          <a:prstGeom prst="rect">
            <a:avLst/>
          </a:prstGeom>
          <a:noFill/>
        </p:spPr>
        <p:txBody>
          <a:bodyPr wrap="square" rtlCol="0">
            <a:spAutoFit/>
          </a:bodyPr>
          <a:lstStyle/>
          <a:p>
            <a:pPr algn="ctr"/>
            <a:r>
              <a:rPr lang="en-AU" sz="1200" dirty="0" err="1" smtClean="0"/>
              <a:t>Norochcholai</a:t>
            </a:r>
            <a:r>
              <a:rPr lang="en-AU" sz="1200" dirty="0" smtClean="0"/>
              <a:t> Power Plant, 100 rupees, P-125/B125</a:t>
            </a:r>
            <a:endParaRPr lang="en-AU" sz="1200" dirty="0"/>
          </a:p>
        </p:txBody>
      </p:sp>
      <p:sp>
        <p:nvSpPr>
          <p:cNvPr id="6" name="TextBox 5"/>
          <p:cNvSpPr txBox="1"/>
          <p:nvPr/>
        </p:nvSpPr>
        <p:spPr>
          <a:xfrm>
            <a:off x="683568" y="5229200"/>
            <a:ext cx="904735" cy="461665"/>
          </a:xfrm>
          <a:prstGeom prst="rect">
            <a:avLst/>
          </a:prstGeom>
          <a:noFill/>
        </p:spPr>
        <p:txBody>
          <a:bodyPr wrap="none" rtlCol="0">
            <a:spAutoFit/>
          </a:bodyPr>
          <a:lstStyle/>
          <a:p>
            <a:pPr algn="ctr"/>
            <a:r>
              <a:rPr lang="en-AU" sz="1200" dirty="0" err="1" smtClean="0"/>
              <a:t>Mridangam</a:t>
            </a:r>
            <a:endParaRPr lang="en-AU" sz="1200" dirty="0" smtClean="0"/>
          </a:p>
          <a:p>
            <a:pPr algn="ctr"/>
            <a:r>
              <a:rPr lang="en-AU" sz="1200" dirty="0" smtClean="0"/>
              <a:t>drummer</a:t>
            </a:r>
          </a:p>
        </p:txBody>
      </p:sp>
      <p:sp>
        <p:nvSpPr>
          <p:cNvPr id="7" name="TextBox 6"/>
          <p:cNvSpPr txBox="1"/>
          <p:nvPr/>
        </p:nvSpPr>
        <p:spPr>
          <a:xfrm>
            <a:off x="3203848" y="5301208"/>
            <a:ext cx="1134733" cy="461665"/>
          </a:xfrm>
          <a:prstGeom prst="rect">
            <a:avLst/>
          </a:prstGeom>
          <a:noFill/>
        </p:spPr>
        <p:txBody>
          <a:bodyPr wrap="none" rtlCol="0">
            <a:spAutoFit/>
          </a:bodyPr>
          <a:lstStyle/>
          <a:p>
            <a:pPr algn="ctr"/>
            <a:r>
              <a:rPr lang="en-AU" sz="1200" dirty="0" err="1" smtClean="0"/>
              <a:t>Bharatanatyam</a:t>
            </a:r>
            <a:endParaRPr lang="en-AU" sz="1200" dirty="0" smtClean="0"/>
          </a:p>
          <a:p>
            <a:pPr algn="ctr"/>
            <a:r>
              <a:rPr lang="en-AU" sz="1200" dirty="0" smtClean="0"/>
              <a:t>dancer</a:t>
            </a:r>
            <a:endParaRPr lang="en-AU" sz="1200" dirty="0"/>
          </a:p>
        </p:txBody>
      </p:sp>
      <p:pic>
        <p:nvPicPr>
          <p:cNvPr id="9" name="Picture 8" descr="SRL P126a 500 rupees 2010r eBay8.jpg"/>
          <p:cNvPicPr>
            <a:picLocks noChangeAspect="1"/>
          </p:cNvPicPr>
          <p:nvPr/>
        </p:nvPicPr>
        <p:blipFill>
          <a:blip r:embed="rId3" cstate="print"/>
          <a:stretch>
            <a:fillRect/>
          </a:stretch>
        </p:blipFill>
        <p:spPr>
          <a:xfrm>
            <a:off x="5868144" y="3140968"/>
            <a:ext cx="1651851" cy="3530695"/>
          </a:xfrm>
          <a:prstGeom prst="rect">
            <a:avLst/>
          </a:prstGeom>
        </p:spPr>
      </p:pic>
      <p:sp>
        <p:nvSpPr>
          <p:cNvPr id="10" name="TextBox 9"/>
          <p:cNvSpPr txBox="1"/>
          <p:nvPr/>
        </p:nvSpPr>
        <p:spPr>
          <a:xfrm>
            <a:off x="5172953" y="2780928"/>
            <a:ext cx="2946448" cy="276999"/>
          </a:xfrm>
          <a:prstGeom prst="rect">
            <a:avLst/>
          </a:prstGeom>
          <a:noFill/>
        </p:spPr>
        <p:txBody>
          <a:bodyPr wrap="none" rtlCol="0">
            <a:spAutoFit/>
          </a:bodyPr>
          <a:lstStyle/>
          <a:p>
            <a:pPr algn="ctr"/>
            <a:r>
              <a:rPr lang="en-AU" sz="1200" dirty="0" smtClean="0"/>
              <a:t>World Trade Centre 500 rupees, P-126/B126</a:t>
            </a:r>
            <a:endParaRPr lang="en-AU" sz="1200" dirty="0"/>
          </a:p>
        </p:txBody>
      </p:sp>
      <p:sp>
        <p:nvSpPr>
          <p:cNvPr id="11" name="TextBox 10"/>
          <p:cNvSpPr txBox="1"/>
          <p:nvPr/>
        </p:nvSpPr>
        <p:spPr>
          <a:xfrm>
            <a:off x="467544" y="2852936"/>
            <a:ext cx="727443" cy="646331"/>
          </a:xfrm>
          <a:prstGeom prst="rect">
            <a:avLst/>
          </a:prstGeom>
          <a:noFill/>
        </p:spPr>
        <p:txBody>
          <a:bodyPr wrap="none" rtlCol="0">
            <a:spAutoFit/>
          </a:bodyPr>
          <a:lstStyle/>
          <a:p>
            <a:pPr algn="ctr"/>
            <a:r>
              <a:rPr lang="en-AU" sz="1200" dirty="0" smtClean="0"/>
              <a:t>Autumn</a:t>
            </a:r>
          </a:p>
          <a:p>
            <a:pPr algn="ctr"/>
            <a:r>
              <a:rPr lang="en-AU" sz="1200" dirty="0" smtClean="0"/>
              <a:t>Leaf</a:t>
            </a:r>
          </a:p>
          <a:p>
            <a:pPr algn="ctr"/>
            <a:r>
              <a:rPr lang="en-AU" sz="1200" dirty="0" smtClean="0"/>
              <a:t>Butterfly</a:t>
            </a:r>
            <a:endParaRPr lang="en-AU" sz="1200" dirty="0"/>
          </a:p>
        </p:txBody>
      </p:sp>
      <p:sp>
        <p:nvSpPr>
          <p:cNvPr id="12" name="TextBox 11"/>
          <p:cNvSpPr txBox="1"/>
          <p:nvPr/>
        </p:nvSpPr>
        <p:spPr>
          <a:xfrm>
            <a:off x="3707904" y="2852936"/>
            <a:ext cx="685188" cy="646331"/>
          </a:xfrm>
          <a:prstGeom prst="rect">
            <a:avLst/>
          </a:prstGeom>
          <a:noFill/>
        </p:spPr>
        <p:txBody>
          <a:bodyPr wrap="none" rtlCol="0">
            <a:spAutoFit/>
          </a:bodyPr>
          <a:lstStyle/>
          <a:p>
            <a:pPr algn="ctr"/>
            <a:r>
              <a:rPr lang="en-AU" sz="1200" dirty="0" smtClean="0"/>
              <a:t>Orange-</a:t>
            </a:r>
          </a:p>
          <a:p>
            <a:pPr algn="ctr"/>
            <a:r>
              <a:rPr lang="en-AU" sz="1200" dirty="0" smtClean="0"/>
              <a:t>bill</a:t>
            </a:r>
          </a:p>
          <a:p>
            <a:pPr algn="ctr"/>
            <a:r>
              <a:rPr lang="en-AU" sz="1200" dirty="0" smtClean="0"/>
              <a:t>Babbler</a:t>
            </a:r>
            <a:endParaRPr lang="en-AU" sz="1200" dirty="0"/>
          </a:p>
        </p:txBody>
      </p:sp>
      <p:sp>
        <p:nvSpPr>
          <p:cNvPr id="14" name="TextBox 13"/>
          <p:cNvSpPr txBox="1"/>
          <p:nvPr/>
        </p:nvSpPr>
        <p:spPr>
          <a:xfrm>
            <a:off x="4644008" y="2852936"/>
            <a:ext cx="727443" cy="646331"/>
          </a:xfrm>
          <a:prstGeom prst="rect">
            <a:avLst/>
          </a:prstGeom>
          <a:noFill/>
        </p:spPr>
        <p:txBody>
          <a:bodyPr wrap="none" rtlCol="0">
            <a:spAutoFit/>
          </a:bodyPr>
          <a:lstStyle/>
          <a:p>
            <a:pPr algn="ctr"/>
            <a:r>
              <a:rPr lang="en-AU" sz="1200" dirty="0" smtClean="0"/>
              <a:t>Indigo</a:t>
            </a:r>
          </a:p>
          <a:p>
            <a:pPr algn="ctr"/>
            <a:r>
              <a:rPr lang="en-AU" sz="1200" dirty="0" smtClean="0"/>
              <a:t>royal</a:t>
            </a:r>
          </a:p>
          <a:p>
            <a:pPr algn="ctr"/>
            <a:r>
              <a:rPr lang="en-AU" sz="1200" dirty="0" smtClean="0"/>
              <a:t>Butterfly</a:t>
            </a:r>
            <a:endParaRPr lang="en-AU" sz="1200" dirty="0"/>
          </a:p>
        </p:txBody>
      </p:sp>
      <p:sp>
        <p:nvSpPr>
          <p:cNvPr id="15" name="TextBox 14"/>
          <p:cNvSpPr txBox="1"/>
          <p:nvPr/>
        </p:nvSpPr>
        <p:spPr>
          <a:xfrm>
            <a:off x="8081026" y="2780928"/>
            <a:ext cx="811504" cy="830997"/>
          </a:xfrm>
          <a:prstGeom prst="rect">
            <a:avLst/>
          </a:prstGeom>
          <a:noFill/>
        </p:spPr>
        <p:txBody>
          <a:bodyPr wrap="none" rtlCol="0">
            <a:spAutoFit/>
          </a:bodyPr>
          <a:lstStyle/>
          <a:p>
            <a:pPr algn="ctr"/>
            <a:r>
              <a:rPr lang="en-AU" sz="1200" dirty="0" smtClean="0"/>
              <a:t>Layard’s</a:t>
            </a:r>
          </a:p>
          <a:p>
            <a:pPr algn="ctr"/>
            <a:r>
              <a:rPr lang="en-AU" sz="1200" dirty="0" smtClean="0"/>
              <a:t>Emerald –</a:t>
            </a:r>
          </a:p>
          <a:p>
            <a:pPr algn="ctr"/>
            <a:r>
              <a:rPr lang="en-AU" sz="1200" dirty="0" smtClean="0"/>
              <a:t>collared</a:t>
            </a:r>
          </a:p>
          <a:p>
            <a:pPr algn="ctr"/>
            <a:r>
              <a:rPr lang="en-AU" sz="1200" dirty="0" smtClean="0"/>
              <a:t>Parakeet</a:t>
            </a:r>
            <a:endParaRPr lang="en-AU" sz="1200" dirty="0"/>
          </a:p>
        </p:txBody>
      </p:sp>
      <p:sp>
        <p:nvSpPr>
          <p:cNvPr id="16" name="TextBox 15"/>
          <p:cNvSpPr txBox="1"/>
          <p:nvPr/>
        </p:nvSpPr>
        <p:spPr>
          <a:xfrm>
            <a:off x="5053741" y="5301208"/>
            <a:ext cx="774571" cy="461665"/>
          </a:xfrm>
          <a:prstGeom prst="rect">
            <a:avLst/>
          </a:prstGeom>
          <a:noFill/>
        </p:spPr>
        <p:txBody>
          <a:bodyPr wrap="none" rtlCol="0">
            <a:spAutoFit/>
          </a:bodyPr>
          <a:lstStyle/>
          <a:p>
            <a:pPr algn="ctr"/>
            <a:r>
              <a:rPr lang="en-AU" sz="1200" dirty="0" smtClean="0"/>
              <a:t>Yak </a:t>
            </a:r>
            <a:r>
              <a:rPr lang="en-AU" sz="1200" dirty="0" err="1" smtClean="0"/>
              <a:t>Bera</a:t>
            </a:r>
            <a:endParaRPr lang="en-AU" sz="1200" dirty="0" smtClean="0"/>
          </a:p>
          <a:p>
            <a:pPr algn="ctr"/>
            <a:r>
              <a:rPr lang="en-AU" sz="1200" dirty="0" smtClean="0"/>
              <a:t>drummer</a:t>
            </a:r>
            <a:endParaRPr lang="en-AU" sz="1200" dirty="0"/>
          </a:p>
        </p:txBody>
      </p:sp>
      <p:sp>
        <p:nvSpPr>
          <p:cNvPr id="17" name="TextBox 16"/>
          <p:cNvSpPr txBox="1"/>
          <p:nvPr/>
        </p:nvSpPr>
        <p:spPr>
          <a:xfrm>
            <a:off x="7524328" y="5301208"/>
            <a:ext cx="688778" cy="646331"/>
          </a:xfrm>
          <a:prstGeom prst="rect">
            <a:avLst/>
          </a:prstGeom>
          <a:noFill/>
        </p:spPr>
        <p:txBody>
          <a:bodyPr wrap="none" rtlCol="0">
            <a:spAutoFit/>
          </a:bodyPr>
          <a:lstStyle/>
          <a:p>
            <a:pPr algn="ctr"/>
            <a:r>
              <a:rPr lang="en-AU" sz="1200" dirty="0" err="1" smtClean="0"/>
              <a:t>Thelme</a:t>
            </a:r>
            <a:endParaRPr lang="en-AU" sz="1200" dirty="0" smtClean="0"/>
          </a:p>
          <a:p>
            <a:pPr algn="ctr"/>
            <a:r>
              <a:rPr lang="en-AU" sz="1200" dirty="0" err="1" smtClean="0"/>
              <a:t>Netuma</a:t>
            </a:r>
            <a:endParaRPr lang="en-AU" sz="1200" dirty="0" smtClean="0"/>
          </a:p>
          <a:p>
            <a:pPr algn="ctr"/>
            <a:r>
              <a:rPr lang="en-AU" sz="1200" dirty="0" smtClean="0"/>
              <a:t>dancer</a:t>
            </a:r>
            <a:endParaRPr lang="en-AU" sz="1200" dirty="0"/>
          </a:p>
        </p:txBody>
      </p:sp>
      <p:pic>
        <p:nvPicPr>
          <p:cNvPr id="18" name="Picture 17" descr="SRL P125 100 rps 1-1-2010 DC.jpg"/>
          <p:cNvPicPr>
            <a:picLocks noChangeAspect="1"/>
          </p:cNvPicPr>
          <p:nvPr/>
        </p:nvPicPr>
        <p:blipFill>
          <a:blip r:embed="rId4" cstate="print"/>
          <a:stretch>
            <a:fillRect/>
          </a:stretch>
        </p:blipFill>
        <p:spPr>
          <a:xfrm>
            <a:off x="683568" y="1052736"/>
            <a:ext cx="3312368" cy="1616083"/>
          </a:xfrm>
          <a:prstGeom prst="rect">
            <a:avLst/>
          </a:prstGeom>
        </p:spPr>
      </p:pic>
      <p:pic>
        <p:nvPicPr>
          <p:cNvPr id="20" name="Picture 19" descr="SRL P126 500 rps 1-1-2010 DC.jpg"/>
          <p:cNvPicPr>
            <a:picLocks noChangeAspect="1"/>
          </p:cNvPicPr>
          <p:nvPr/>
        </p:nvPicPr>
        <p:blipFill>
          <a:blip r:embed="rId5" cstate="print"/>
          <a:stretch>
            <a:fillRect/>
          </a:stretch>
        </p:blipFill>
        <p:spPr>
          <a:xfrm>
            <a:off x="4932040" y="1052736"/>
            <a:ext cx="3707904" cy="173165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9762" y="188640"/>
            <a:ext cx="3218125" cy="1200329"/>
          </a:xfrm>
          <a:prstGeom prst="rect">
            <a:avLst/>
          </a:prstGeom>
          <a:noFill/>
        </p:spPr>
        <p:txBody>
          <a:bodyPr wrap="none" rtlCol="0">
            <a:spAutoFit/>
          </a:bodyPr>
          <a:lstStyle/>
          <a:p>
            <a:pPr algn="ctr"/>
            <a:r>
              <a:rPr lang="en-AU" b="1" dirty="0" smtClean="0"/>
              <a:t>2010 – 60th Anniversary Issue</a:t>
            </a:r>
          </a:p>
          <a:p>
            <a:pPr algn="ctr"/>
            <a:r>
              <a:rPr lang="en-AU" b="1" dirty="0" smtClean="0"/>
              <a:t>Development and Prosperity </a:t>
            </a:r>
          </a:p>
          <a:p>
            <a:pPr algn="ctr"/>
            <a:r>
              <a:rPr lang="en-AU" b="1" dirty="0" smtClean="0"/>
              <a:t>Butterflies, Birds and Dancers</a:t>
            </a:r>
          </a:p>
          <a:p>
            <a:endParaRPr lang="en-AU" dirty="0"/>
          </a:p>
        </p:txBody>
      </p:sp>
      <p:pic>
        <p:nvPicPr>
          <p:cNvPr id="4" name="Picture 3" descr="SRL P127a 1000 rupees 2010r eBay28.jpg"/>
          <p:cNvPicPr>
            <a:picLocks noChangeAspect="1"/>
          </p:cNvPicPr>
          <p:nvPr/>
        </p:nvPicPr>
        <p:blipFill>
          <a:blip r:embed="rId2" cstate="print"/>
          <a:stretch>
            <a:fillRect/>
          </a:stretch>
        </p:blipFill>
        <p:spPr>
          <a:xfrm>
            <a:off x="1835696" y="3068960"/>
            <a:ext cx="1434587" cy="3168352"/>
          </a:xfrm>
          <a:prstGeom prst="rect">
            <a:avLst/>
          </a:prstGeom>
        </p:spPr>
      </p:pic>
      <p:sp>
        <p:nvSpPr>
          <p:cNvPr id="7" name="TextBox 6"/>
          <p:cNvSpPr txBox="1"/>
          <p:nvPr/>
        </p:nvSpPr>
        <p:spPr>
          <a:xfrm>
            <a:off x="683568" y="2636912"/>
            <a:ext cx="3353868" cy="307777"/>
          </a:xfrm>
          <a:prstGeom prst="rect">
            <a:avLst/>
          </a:prstGeom>
          <a:noFill/>
        </p:spPr>
        <p:txBody>
          <a:bodyPr wrap="none" rtlCol="0">
            <a:spAutoFit/>
          </a:bodyPr>
          <a:lstStyle/>
          <a:p>
            <a:pPr algn="ctr"/>
            <a:r>
              <a:rPr lang="en-AU" sz="1400" dirty="0" err="1" smtClean="0"/>
              <a:t>Ramboda</a:t>
            </a:r>
            <a:r>
              <a:rPr lang="en-AU" sz="1400" dirty="0" smtClean="0"/>
              <a:t> Tunnel, 1000 rupees, P-127/B127</a:t>
            </a:r>
            <a:endParaRPr lang="en-AU" sz="1400" dirty="0"/>
          </a:p>
        </p:txBody>
      </p:sp>
      <p:sp>
        <p:nvSpPr>
          <p:cNvPr id="8" name="TextBox 7"/>
          <p:cNvSpPr txBox="1"/>
          <p:nvPr/>
        </p:nvSpPr>
        <p:spPr>
          <a:xfrm>
            <a:off x="0" y="1844824"/>
            <a:ext cx="755576" cy="646331"/>
          </a:xfrm>
          <a:prstGeom prst="rect">
            <a:avLst/>
          </a:prstGeom>
          <a:noFill/>
        </p:spPr>
        <p:txBody>
          <a:bodyPr wrap="square" rtlCol="0">
            <a:spAutoFit/>
          </a:bodyPr>
          <a:lstStyle/>
          <a:p>
            <a:r>
              <a:rPr lang="en-AU" sz="1200" dirty="0" smtClean="0"/>
              <a:t>White</a:t>
            </a:r>
          </a:p>
          <a:p>
            <a:r>
              <a:rPr lang="en-AU" sz="1200" dirty="0" smtClean="0"/>
              <a:t>Four-ring</a:t>
            </a:r>
          </a:p>
          <a:p>
            <a:r>
              <a:rPr lang="en-AU" sz="1200" dirty="0" smtClean="0"/>
              <a:t>butterfly</a:t>
            </a:r>
            <a:endParaRPr lang="en-AU" sz="1200" dirty="0"/>
          </a:p>
        </p:txBody>
      </p:sp>
      <p:sp>
        <p:nvSpPr>
          <p:cNvPr id="9" name="TextBox 8"/>
          <p:cNvSpPr txBox="1"/>
          <p:nvPr/>
        </p:nvSpPr>
        <p:spPr>
          <a:xfrm>
            <a:off x="3923928" y="1412776"/>
            <a:ext cx="694421" cy="461665"/>
          </a:xfrm>
          <a:prstGeom prst="rect">
            <a:avLst/>
          </a:prstGeom>
          <a:noFill/>
        </p:spPr>
        <p:txBody>
          <a:bodyPr wrap="none" rtlCol="0">
            <a:spAutoFit/>
          </a:bodyPr>
          <a:lstStyle/>
          <a:p>
            <a:pPr algn="ctr"/>
            <a:r>
              <a:rPr lang="en-AU" sz="1200" dirty="0" smtClean="0"/>
              <a:t>Hanging</a:t>
            </a:r>
          </a:p>
          <a:p>
            <a:pPr algn="ctr"/>
            <a:r>
              <a:rPr lang="en-AU" sz="1200" dirty="0" smtClean="0"/>
              <a:t>Parrot</a:t>
            </a:r>
            <a:endParaRPr lang="en-AU" sz="1200" dirty="0"/>
          </a:p>
        </p:txBody>
      </p:sp>
      <p:sp>
        <p:nvSpPr>
          <p:cNvPr id="10" name="TextBox 9"/>
          <p:cNvSpPr txBox="1"/>
          <p:nvPr/>
        </p:nvSpPr>
        <p:spPr>
          <a:xfrm>
            <a:off x="827584" y="4653136"/>
            <a:ext cx="853823" cy="461665"/>
          </a:xfrm>
          <a:prstGeom prst="rect">
            <a:avLst/>
          </a:prstGeom>
          <a:noFill/>
        </p:spPr>
        <p:txBody>
          <a:bodyPr wrap="none" rtlCol="0">
            <a:spAutoFit/>
          </a:bodyPr>
          <a:lstStyle/>
          <a:p>
            <a:pPr algn="ctr"/>
            <a:r>
              <a:rPr lang="en-AU" sz="1200" dirty="0" err="1" smtClean="0"/>
              <a:t>Davul</a:t>
            </a:r>
            <a:r>
              <a:rPr lang="en-AU" sz="1200" dirty="0" smtClean="0"/>
              <a:t> </a:t>
            </a:r>
            <a:r>
              <a:rPr lang="en-AU" sz="1200" dirty="0" err="1" smtClean="0"/>
              <a:t>Bera</a:t>
            </a:r>
            <a:endParaRPr lang="en-AU" sz="1200" dirty="0" smtClean="0"/>
          </a:p>
          <a:p>
            <a:pPr algn="ctr"/>
            <a:r>
              <a:rPr lang="en-AU" sz="1200" dirty="0" smtClean="0"/>
              <a:t>drummer</a:t>
            </a:r>
            <a:endParaRPr lang="en-AU" sz="1200" dirty="0"/>
          </a:p>
        </p:txBody>
      </p:sp>
      <p:sp>
        <p:nvSpPr>
          <p:cNvPr id="11" name="TextBox 10"/>
          <p:cNvSpPr txBox="1"/>
          <p:nvPr/>
        </p:nvSpPr>
        <p:spPr>
          <a:xfrm>
            <a:off x="3275856" y="4725144"/>
            <a:ext cx="870366" cy="646331"/>
          </a:xfrm>
          <a:prstGeom prst="rect">
            <a:avLst/>
          </a:prstGeom>
          <a:noFill/>
        </p:spPr>
        <p:txBody>
          <a:bodyPr wrap="none" rtlCol="0">
            <a:spAutoFit/>
          </a:bodyPr>
          <a:lstStyle/>
          <a:p>
            <a:pPr algn="ctr"/>
            <a:r>
              <a:rPr lang="en-AU" sz="1200" dirty="0" err="1" smtClean="0"/>
              <a:t>Malpadaya</a:t>
            </a:r>
            <a:endParaRPr lang="en-AU" sz="1200" dirty="0" smtClean="0"/>
          </a:p>
          <a:p>
            <a:pPr algn="ctr"/>
            <a:r>
              <a:rPr lang="en-AU" sz="1200" dirty="0" err="1" smtClean="0"/>
              <a:t>Netuma</a:t>
            </a:r>
            <a:endParaRPr lang="en-AU" sz="1200" dirty="0" smtClean="0"/>
          </a:p>
          <a:p>
            <a:pPr algn="ctr"/>
            <a:r>
              <a:rPr lang="en-AU" sz="1200" dirty="0" smtClean="0"/>
              <a:t>dancer</a:t>
            </a:r>
            <a:endParaRPr lang="en-AU" sz="1200" dirty="0"/>
          </a:p>
        </p:txBody>
      </p:sp>
      <p:pic>
        <p:nvPicPr>
          <p:cNvPr id="14" name="Picture 13" descr="SRL P128a 5000 rupees 2010r eBay70.jpg"/>
          <p:cNvPicPr>
            <a:picLocks noChangeAspect="1"/>
          </p:cNvPicPr>
          <p:nvPr/>
        </p:nvPicPr>
        <p:blipFill>
          <a:blip r:embed="rId3" cstate="print"/>
          <a:stretch>
            <a:fillRect/>
          </a:stretch>
        </p:blipFill>
        <p:spPr>
          <a:xfrm>
            <a:off x="6012160" y="2996952"/>
            <a:ext cx="1487049" cy="3456384"/>
          </a:xfrm>
          <a:prstGeom prst="rect">
            <a:avLst/>
          </a:prstGeom>
        </p:spPr>
      </p:pic>
      <p:sp>
        <p:nvSpPr>
          <p:cNvPr id="15" name="TextBox 14"/>
          <p:cNvSpPr txBox="1"/>
          <p:nvPr/>
        </p:nvSpPr>
        <p:spPr>
          <a:xfrm>
            <a:off x="4716016" y="2636912"/>
            <a:ext cx="3824317" cy="307777"/>
          </a:xfrm>
          <a:prstGeom prst="rect">
            <a:avLst/>
          </a:prstGeom>
          <a:noFill/>
        </p:spPr>
        <p:txBody>
          <a:bodyPr wrap="none" rtlCol="0">
            <a:spAutoFit/>
          </a:bodyPr>
          <a:lstStyle/>
          <a:p>
            <a:r>
              <a:rPr lang="en-AU" sz="1400" dirty="0" err="1" smtClean="0"/>
              <a:t>Weheragala</a:t>
            </a:r>
            <a:r>
              <a:rPr lang="en-AU" sz="1400" dirty="0" smtClean="0"/>
              <a:t> Dam, 5000 rupees, P-128, 2011/B128</a:t>
            </a:r>
            <a:endParaRPr lang="en-AU" sz="1400" dirty="0"/>
          </a:p>
        </p:txBody>
      </p:sp>
      <p:sp>
        <p:nvSpPr>
          <p:cNvPr id="16" name="TextBox 15"/>
          <p:cNvSpPr txBox="1"/>
          <p:nvPr/>
        </p:nvSpPr>
        <p:spPr>
          <a:xfrm>
            <a:off x="4139952" y="2060848"/>
            <a:ext cx="724237" cy="646331"/>
          </a:xfrm>
          <a:prstGeom prst="rect">
            <a:avLst/>
          </a:prstGeom>
          <a:noFill/>
        </p:spPr>
        <p:txBody>
          <a:bodyPr wrap="none" rtlCol="0">
            <a:spAutoFit/>
          </a:bodyPr>
          <a:lstStyle/>
          <a:p>
            <a:pPr algn="ctr"/>
            <a:r>
              <a:rPr lang="en-AU" sz="1200" dirty="0" smtClean="0"/>
              <a:t>Lemon</a:t>
            </a:r>
          </a:p>
          <a:p>
            <a:pPr algn="ctr"/>
            <a:r>
              <a:rPr lang="en-AU" sz="1200" dirty="0" smtClean="0"/>
              <a:t>Migrant </a:t>
            </a:r>
          </a:p>
          <a:p>
            <a:pPr algn="ctr"/>
            <a:r>
              <a:rPr lang="en-AU" sz="1200" dirty="0" smtClean="0"/>
              <a:t>butterfly</a:t>
            </a:r>
            <a:endParaRPr lang="en-AU" sz="1200" dirty="0"/>
          </a:p>
        </p:txBody>
      </p:sp>
      <p:sp>
        <p:nvSpPr>
          <p:cNvPr id="17" name="TextBox 16"/>
          <p:cNvSpPr txBox="1"/>
          <p:nvPr/>
        </p:nvSpPr>
        <p:spPr>
          <a:xfrm>
            <a:off x="8316416" y="1484784"/>
            <a:ext cx="634726" cy="646331"/>
          </a:xfrm>
          <a:prstGeom prst="rect">
            <a:avLst/>
          </a:prstGeom>
          <a:noFill/>
        </p:spPr>
        <p:txBody>
          <a:bodyPr wrap="none" rtlCol="0">
            <a:spAutoFit/>
          </a:bodyPr>
          <a:lstStyle/>
          <a:p>
            <a:pPr algn="ctr"/>
            <a:r>
              <a:rPr lang="en-AU" sz="1200" dirty="0" smtClean="0"/>
              <a:t>Yellow-</a:t>
            </a:r>
          </a:p>
          <a:p>
            <a:pPr algn="ctr"/>
            <a:r>
              <a:rPr lang="en-AU" sz="1200" dirty="0" smtClean="0"/>
              <a:t>eared</a:t>
            </a:r>
          </a:p>
          <a:p>
            <a:pPr algn="ctr"/>
            <a:r>
              <a:rPr lang="en-AU" sz="1200" dirty="0" smtClean="0"/>
              <a:t>Bulbul</a:t>
            </a:r>
            <a:endParaRPr lang="en-AU" sz="1200" dirty="0"/>
          </a:p>
        </p:txBody>
      </p:sp>
      <p:sp>
        <p:nvSpPr>
          <p:cNvPr id="18" name="TextBox 17"/>
          <p:cNvSpPr txBox="1"/>
          <p:nvPr/>
        </p:nvSpPr>
        <p:spPr>
          <a:xfrm>
            <a:off x="4860032" y="4725144"/>
            <a:ext cx="1018484" cy="830997"/>
          </a:xfrm>
          <a:prstGeom prst="rect">
            <a:avLst/>
          </a:prstGeom>
          <a:noFill/>
        </p:spPr>
        <p:txBody>
          <a:bodyPr wrap="none" rtlCol="0">
            <a:spAutoFit/>
          </a:bodyPr>
          <a:lstStyle/>
          <a:p>
            <a:pPr algn="ctr"/>
            <a:r>
              <a:rPr lang="en-AU" sz="1200" dirty="0" err="1" smtClean="0"/>
              <a:t>Guruluraksha</a:t>
            </a:r>
            <a:endParaRPr lang="en-AU" sz="1200" dirty="0" smtClean="0"/>
          </a:p>
          <a:p>
            <a:pPr algn="ctr"/>
            <a:r>
              <a:rPr lang="en-AU" sz="1200" dirty="0" smtClean="0"/>
              <a:t>and</a:t>
            </a:r>
          </a:p>
          <a:p>
            <a:pPr algn="ctr"/>
            <a:r>
              <a:rPr lang="en-AU" sz="1200" dirty="0" err="1" smtClean="0"/>
              <a:t>Nagaraksha</a:t>
            </a:r>
            <a:endParaRPr lang="en-AU" sz="1200" dirty="0" smtClean="0"/>
          </a:p>
          <a:p>
            <a:pPr algn="ctr"/>
            <a:r>
              <a:rPr lang="en-AU" sz="1200" dirty="0" smtClean="0"/>
              <a:t>dancers</a:t>
            </a:r>
            <a:endParaRPr lang="en-AU" sz="1200" dirty="0"/>
          </a:p>
        </p:txBody>
      </p:sp>
      <p:pic>
        <p:nvPicPr>
          <p:cNvPr id="19" name="Picture 18" descr="SRL P127 1000 rps 1-1-2010 DC.jpg"/>
          <p:cNvPicPr>
            <a:picLocks noChangeAspect="1"/>
          </p:cNvPicPr>
          <p:nvPr/>
        </p:nvPicPr>
        <p:blipFill>
          <a:blip r:embed="rId4" cstate="print"/>
          <a:stretch>
            <a:fillRect/>
          </a:stretch>
        </p:blipFill>
        <p:spPr>
          <a:xfrm>
            <a:off x="755576" y="1052736"/>
            <a:ext cx="3165500" cy="1440160"/>
          </a:xfrm>
          <a:prstGeom prst="rect">
            <a:avLst/>
          </a:prstGeom>
        </p:spPr>
      </p:pic>
      <p:pic>
        <p:nvPicPr>
          <p:cNvPr id="20" name="Picture 19" descr="SRL P128 5000 rps 1-1-2010 DC.jpg"/>
          <p:cNvPicPr>
            <a:picLocks noChangeAspect="1"/>
          </p:cNvPicPr>
          <p:nvPr/>
        </p:nvPicPr>
        <p:blipFill>
          <a:blip r:embed="rId5" cstate="print"/>
          <a:stretch>
            <a:fillRect/>
          </a:stretch>
        </p:blipFill>
        <p:spPr>
          <a:xfrm>
            <a:off x="4860032" y="1124744"/>
            <a:ext cx="3456384" cy="151960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2800" dirty="0" smtClean="0"/>
              <a:t>Commonwealth Heads of Government Meeting</a:t>
            </a:r>
            <a:br>
              <a:rPr lang="en-AU" sz="2800" dirty="0" smtClean="0"/>
            </a:br>
            <a:r>
              <a:rPr lang="en-AU" sz="2000" dirty="0" smtClean="0"/>
              <a:t>Colombo, Sri Lanka, 15 – 17 November 2013</a:t>
            </a:r>
            <a:br>
              <a:rPr lang="en-AU" sz="2000" dirty="0" smtClean="0"/>
            </a:br>
            <a:r>
              <a:rPr lang="en-AU" sz="2000" dirty="0" smtClean="0"/>
              <a:t>500 rupees, P-129/B129</a:t>
            </a:r>
            <a:br>
              <a:rPr lang="en-AU" sz="2000" dirty="0" smtClean="0"/>
            </a:br>
            <a:endParaRPr lang="en-AU" sz="2800" dirty="0"/>
          </a:p>
        </p:txBody>
      </p:sp>
      <p:sp>
        <p:nvSpPr>
          <p:cNvPr id="4" name="TextBox 3"/>
          <p:cNvSpPr txBox="1"/>
          <p:nvPr/>
        </p:nvSpPr>
        <p:spPr>
          <a:xfrm>
            <a:off x="0" y="3717032"/>
            <a:ext cx="5754589" cy="307777"/>
          </a:xfrm>
          <a:prstGeom prst="rect">
            <a:avLst/>
          </a:prstGeom>
          <a:noFill/>
        </p:spPr>
        <p:txBody>
          <a:bodyPr wrap="none" rtlCol="0">
            <a:spAutoFit/>
          </a:bodyPr>
          <a:lstStyle/>
          <a:p>
            <a:r>
              <a:rPr lang="en-AU" sz="1400" dirty="0" smtClean="0"/>
              <a:t>World Trade Centre, Bank of Ceylon, </a:t>
            </a:r>
            <a:r>
              <a:rPr lang="en-AU" sz="1400" dirty="0" err="1" smtClean="0"/>
              <a:t>Lankathilaka</a:t>
            </a:r>
            <a:r>
              <a:rPr lang="en-AU" sz="1400" dirty="0" smtClean="0"/>
              <a:t> </a:t>
            </a:r>
            <a:r>
              <a:rPr lang="en-AU" sz="1400" dirty="0" err="1" smtClean="0"/>
              <a:t>Viharaya</a:t>
            </a:r>
            <a:r>
              <a:rPr lang="en-AU" sz="1400" dirty="0" smtClean="0"/>
              <a:t> </a:t>
            </a:r>
            <a:r>
              <a:rPr lang="en-AU" sz="1400" dirty="0" err="1" smtClean="0"/>
              <a:t>Buddhest</a:t>
            </a:r>
            <a:r>
              <a:rPr lang="en-AU" sz="1400" dirty="0" smtClean="0"/>
              <a:t> Temple</a:t>
            </a:r>
            <a:endParaRPr lang="en-AU" sz="1400" dirty="0"/>
          </a:p>
        </p:txBody>
      </p:sp>
      <p:pic>
        <p:nvPicPr>
          <p:cNvPr id="8" name="Picture 7" descr="SRL P129 500 rupees CHOGM Logo 2013 eBay12.jpg"/>
          <p:cNvPicPr>
            <a:picLocks noChangeAspect="1"/>
          </p:cNvPicPr>
          <p:nvPr/>
        </p:nvPicPr>
        <p:blipFill>
          <a:blip r:embed="rId2" cstate="print"/>
          <a:stretch>
            <a:fillRect/>
          </a:stretch>
        </p:blipFill>
        <p:spPr>
          <a:xfrm>
            <a:off x="6228184" y="1340768"/>
            <a:ext cx="2016224" cy="2291164"/>
          </a:xfrm>
          <a:prstGeom prst="rect">
            <a:avLst/>
          </a:prstGeom>
        </p:spPr>
      </p:pic>
      <p:sp>
        <p:nvSpPr>
          <p:cNvPr id="10" name="TextBox 9"/>
          <p:cNvSpPr txBox="1"/>
          <p:nvPr/>
        </p:nvSpPr>
        <p:spPr>
          <a:xfrm>
            <a:off x="6444208" y="3645024"/>
            <a:ext cx="1573251" cy="307777"/>
          </a:xfrm>
          <a:prstGeom prst="rect">
            <a:avLst/>
          </a:prstGeom>
          <a:noFill/>
        </p:spPr>
        <p:txBody>
          <a:bodyPr wrap="none" rtlCol="0">
            <a:spAutoFit/>
          </a:bodyPr>
          <a:lstStyle/>
          <a:p>
            <a:r>
              <a:rPr lang="en-AU" sz="1400" dirty="0" smtClean="0"/>
              <a:t>CHOGM 2013 Logo</a:t>
            </a:r>
            <a:endParaRPr lang="en-AU" sz="1400" dirty="0"/>
          </a:p>
        </p:txBody>
      </p:sp>
      <p:pic>
        <p:nvPicPr>
          <p:cNvPr id="11" name="Picture 10" descr="SLR P129 folder.jpg"/>
          <p:cNvPicPr>
            <a:picLocks noChangeAspect="1"/>
          </p:cNvPicPr>
          <p:nvPr/>
        </p:nvPicPr>
        <p:blipFill>
          <a:blip r:embed="rId3" cstate="print"/>
          <a:stretch>
            <a:fillRect/>
          </a:stretch>
        </p:blipFill>
        <p:spPr>
          <a:xfrm>
            <a:off x="323528" y="4109319"/>
            <a:ext cx="4392488" cy="2395279"/>
          </a:xfrm>
          <a:prstGeom prst="rect">
            <a:avLst/>
          </a:prstGeom>
        </p:spPr>
      </p:pic>
      <p:sp>
        <p:nvSpPr>
          <p:cNvPr id="12" name="TextBox 11"/>
          <p:cNvSpPr txBox="1"/>
          <p:nvPr/>
        </p:nvSpPr>
        <p:spPr>
          <a:xfrm>
            <a:off x="4788024" y="4221088"/>
            <a:ext cx="3854325" cy="1384995"/>
          </a:xfrm>
          <a:prstGeom prst="rect">
            <a:avLst/>
          </a:prstGeom>
          <a:noFill/>
        </p:spPr>
        <p:txBody>
          <a:bodyPr wrap="none" rtlCol="0">
            <a:spAutoFit/>
          </a:bodyPr>
          <a:lstStyle/>
          <a:p>
            <a:r>
              <a:rPr lang="en-AU" sz="1400" dirty="0" smtClean="0"/>
              <a:t>Each CHOGM delegation member was provided</a:t>
            </a:r>
          </a:p>
          <a:p>
            <a:r>
              <a:rPr lang="en-AU" sz="1400" dirty="0" smtClean="0"/>
              <a:t>a copy of the banknote in a souvenir folder, which </a:t>
            </a:r>
          </a:p>
          <a:p>
            <a:r>
              <a:rPr lang="en-AU" sz="1400" dirty="0" smtClean="0"/>
              <a:t>was also made available to the public.  Note was </a:t>
            </a:r>
          </a:p>
          <a:p>
            <a:r>
              <a:rPr lang="en-AU" sz="1400" dirty="0" smtClean="0"/>
              <a:t>circulated, without folder, to the general public – </a:t>
            </a:r>
          </a:p>
          <a:p>
            <a:r>
              <a:rPr lang="en-AU" sz="1400" dirty="0" smtClean="0"/>
              <a:t>25 million were printed. </a:t>
            </a:r>
          </a:p>
          <a:p>
            <a:endParaRPr lang="en-AU" sz="1400" dirty="0"/>
          </a:p>
        </p:txBody>
      </p:sp>
      <p:pic>
        <p:nvPicPr>
          <p:cNvPr id="9" name="Picture 8" descr="SRL P129b 500 rps CHOGM15-11-2013 DC.jpg"/>
          <p:cNvPicPr>
            <a:picLocks noChangeAspect="1"/>
          </p:cNvPicPr>
          <p:nvPr/>
        </p:nvPicPr>
        <p:blipFill>
          <a:blip r:embed="rId4" cstate="print"/>
          <a:stretch>
            <a:fillRect/>
          </a:stretch>
        </p:blipFill>
        <p:spPr>
          <a:xfrm>
            <a:off x="251520" y="1268760"/>
            <a:ext cx="5221224" cy="246888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836712"/>
            <a:ext cx="3483646" cy="1200329"/>
          </a:xfrm>
          <a:prstGeom prst="rect">
            <a:avLst/>
          </a:prstGeom>
          <a:noFill/>
        </p:spPr>
        <p:txBody>
          <a:bodyPr wrap="none" rtlCol="0">
            <a:spAutoFit/>
          </a:bodyPr>
          <a:lstStyle/>
          <a:p>
            <a:r>
              <a:rPr lang="en-AU" sz="7200" dirty="0" smtClean="0"/>
              <a:t>THE END</a:t>
            </a:r>
            <a:endParaRPr lang="en-AU" sz="7200" dirty="0"/>
          </a:p>
        </p:txBody>
      </p:sp>
      <p:sp>
        <p:nvSpPr>
          <p:cNvPr id="3" name="TextBox 2"/>
          <p:cNvSpPr txBox="1"/>
          <p:nvPr/>
        </p:nvSpPr>
        <p:spPr>
          <a:xfrm>
            <a:off x="1043608" y="2420888"/>
            <a:ext cx="2782749" cy="461665"/>
          </a:xfrm>
          <a:prstGeom prst="rect">
            <a:avLst/>
          </a:prstGeom>
          <a:noFill/>
        </p:spPr>
        <p:txBody>
          <a:bodyPr wrap="none" rtlCol="0">
            <a:spAutoFit/>
          </a:bodyPr>
          <a:lstStyle/>
          <a:p>
            <a:r>
              <a:rPr lang="en-AU" sz="2400" b="1" dirty="0" smtClean="0"/>
              <a:t>Acknowledgements:</a:t>
            </a:r>
            <a:endParaRPr lang="en-AU" sz="2400" b="1" dirty="0"/>
          </a:p>
        </p:txBody>
      </p:sp>
      <p:sp>
        <p:nvSpPr>
          <p:cNvPr id="4" name="TextBox 3"/>
          <p:cNvSpPr txBox="1"/>
          <p:nvPr/>
        </p:nvSpPr>
        <p:spPr>
          <a:xfrm>
            <a:off x="1835696" y="3140968"/>
            <a:ext cx="6674328" cy="1754326"/>
          </a:xfrm>
          <a:prstGeom prst="rect">
            <a:avLst/>
          </a:prstGeom>
          <a:noFill/>
        </p:spPr>
        <p:txBody>
          <a:bodyPr wrap="none" rtlCol="0">
            <a:spAutoFit/>
          </a:bodyPr>
          <a:lstStyle/>
          <a:p>
            <a:r>
              <a:rPr lang="en-AU" dirty="0" smtClean="0"/>
              <a:t>Ceylon Chapter of the Banknote Book; Owen </a:t>
            </a:r>
            <a:r>
              <a:rPr lang="en-AU" dirty="0" err="1" smtClean="0"/>
              <a:t>Linzmeyer</a:t>
            </a:r>
            <a:endParaRPr lang="en-AU" dirty="0" smtClean="0"/>
          </a:p>
          <a:p>
            <a:r>
              <a:rPr lang="en-AU" dirty="0" smtClean="0"/>
              <a:t>Sri Lanka Chapter of the Banknote Book; Owen </a:t>
            </a:r>
            <a:r>
              <a:rPr lang="en-AU" dirty="0" err="1" smtClean="0"/>
              <a:t>Linzmeyer</a:t>
            </a:r>
            <a:endParaRPr lang="en-AU" dirty="0" smtClean="0"/>
          </a:p>
          <a:p>
            <a:r>
              <a:rPr lang="en-AU" dirty="0" smtClean="0"/>
              <a:t>Standard Catalog of World Paper Money, Vol. III, Ceylon and Sri Lanka</a:t>
            </a:r>
          </a:p>
          <a:p>
            <a:r>
              <a:rPr lang="en-AU" dirty="0" smtClean="0"/>
              <a:t>Wikipedia:  Various articles</a:t>
            </a:r>
          </a:p>
          <a:p>
            <a:r>
              <a:rPr lang="en-AU" dirty="0" smtClean="0"/>
              <a:t>Central Bank of Sri Lanka</a:t>
            </a:r>
          </a:p>
          <a:p>
            <a:r>
              <a:rPr lang="en-AU" dirty="0" smtClean="0"/>
              <a:t>Google Images</a:t>
            </a:r>
            <a:endParaRPr lang="en-A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400" b="1" dirty="0" smtClean="0"/>
              <a:t>Central Bank of Ceylon</a:t>
            </a:r>
            <a:br>
              <a:rPr lang="en-AU" sz="2400" b="1" dirty="0" smtClean="0"/>
            </a:br>
            <a:r>
              <a:rPr lang="en-AU" sz="1600" b="1" dirty="0" smtClean="0"/>
              <a:t>Flora and Fauna Issue of 1979 - 1985</a:t>
            </a:r>
            <a:endParaRPr lang="en-AU" sz="2400" b="1" dirty="0"/>
          </a:p>
        </p:txBody>
      </p:sp>
      <p:sp>
        <p:nvSpPr>
          <p:cNvPr id="3" name="TextBox 2"/>
          <p:cNvSpPr txBox="1"/>
          <p:nvPr/>
        </p:nvSpPr>
        <p:spPr>
          <a:xfrm>
            <a:off x="971600" y="1196752"/>
            <a:ext cx="7340536" cy="369332"/>
          </a:xfrm>
          <a:prstGeom prst="rect">
            <a:avLst/>
          </a:prstGeom>
          <a:noFill/>
        </p:spPr>
        <p:txBody>
          <a:bodyPr wrap="none" rtlCol="0">
            <a:spAutoFit/>
          </a:bodyPr>
          <a:lstStyle/>
          <a:p>
            <a:r>
              <a:rPr lang="en-AU" dirty="0" smtClean="0"/>
              <a:t>According to Owen </a:t>
            </a:r>
            <a:r>
              <a:rPr lang="en-AU" dirty="0" err="1" smtClean="0"/>
              <a:t>Linzmayer</a:t>
            </a:r>
            <a:r>
              <a:rPr lang="en-AU" dirty="0" smtClean="0"/>
              <a:t>, this series should be listed as a Ceylon issue.</a:t>
            </a:r>
            <a:endParaRPr lang="en-AU" dirty="0"/>
          </a:p>
        </p:txBody>
      </p:sp>
      <p:sp>
        <p:nvSpPr>
          <p:cNvPr id="13" name="TextBox 12"/>
          <p:cNvSpPr txBox="1"/>
          <p:nvPr/>
        </p:nvSpPr>
        <p:spPr>
          <a:xfrm>
            <a:off x="827584" y="6309320"/>
            <a:ext cx="7527382" cy="369332"/>
          </a:xfrm>
          <a:prstGeom prst="rect">
            <a:avLst/>
          </a:prstGeom>
          <a:noFill/>
        </p:spPr>
        <p:txBody>
          <a:bodyPr wrap="none" rtlCol="0">
            <a:spAutoFit/>
          </a:bodyPr>
          <a:lstStyle/>
          <a:p>
            <a:r>
              <a:rPr lang="en-AU" dirty="0" smtClean="0"/>
              <a:t>The SCWPM, however, lists this series as the beginning of the Sri Lanka issues. </a:t>
            </a:r>
            <a:endParaRPr lang="en-AU" dirty="0"/>
          </a:p>
        </p:txBody>
      </p:sp>
      <p:sp>
        <p:nvSpPr>
          <p:cNvPr id="14" name="TextBox 13"/>
          <p:cNvSpPr txBox="1"/>
          <p:nvPr/>
        </p:nvSpPr>
        <p:spPr>
          <a:xfrm>
            <a:off x="251520" y="3284984"/>
            <a:ext cx="998991" cy="923330"/>
          </a:xfrm>
          <a:prstGeom prst="rect">
            <a:avLst/>
          </a:prstGeom>
          <a:noFill/>
        </p:spPr>
        <p:txBody>
          <a:bodyPr wrap="none" rtlCol="0">
            <a:spAutoFit/>
          </a:bodyPr>
          <a:lstStyle/>
          <a:p>
            <a:pPr algn="ctr"/>
            <a:r>
              <a:rPr lang="en-AU" dirty="0" smtClean="0"/>
              <a:t>P-83a</a:t>
            </a:r>
          </a:p>
          <a:p>
            <a:pPr algn="ctr"/>
            <a:r>
              <a:rPr lang="en-AU" dirty="0" smtClean="0"/>
              <a:t>B337</a:t>
            </a:r>
          </a:p>
          <a:p>
            <a:r>
              <a:rPr lang="en-AU" dirty="0" smtClean="0"/>
              <a:t>2 rupees</a:t>
            </a:r>
            <a:endParaRPr lang="en-AU" dirty="0"/>
          </a:p>
        </p:txBody>
      </p:sp>
      <p:sp>
        <p:nvSpPr>
          <p:cNvPr id="15" name="TextBox 14"/>
          <p:cNvSpPr txBox="1"/>
          <p:nvPr/>
        </p:nvSpPr>
        <p:spPr>
          <a:xfrm>
            <a:off x="3620540" y="3068960"/>
            <a:ext cx="1173719" cy="646331"/>
          </a:xfrm>
          <a:prstGeom prst="rect">
            <a:avLst/>
          </a:prstGeom>
          <a:noFill/>
        </p:spPr>
        <p:txBody>
          <a:bodyPr wrap="none" rtlCol="0">
            <a:spAutoFit/>
          </a:bodyPr>
          <a:lstStyle/>
          <a:p>
            <a:pPr algn="ctr"/>
            <a:r>
              <a:rPr lang="en-AU" dirty="0" smtClean="0"/>
              <a:t>P-84/B338</a:t>
            </a:r>
          </a:p>
          <a:p>
            <a:pPr algn="ctr"/>
            <a:r>
              <a:rPr lang="en-AU" dirty="0" smtClean="0"/>
              <a:t>5 rupees</a:t>
            </a:r>
            <a:endParaRPr lang="en-AU" dirty="0"/>
          </a:p>
        </p:txBody>
      </p:sp>
      <p:sp>
        <p:nvSpPr>
          <p:cNvPr id="16" name="TextBox 15"/>
          <p:cNvSpPr txBox="1"/>
          <p:nvPr/>
        </p:nvSpPr>
        <p:spPr>
          <a:xfrm>
            <a:off x="7308304" y="3429000"/>
            <a:ext cx="1116010" cy="923330"/>
          </a:xfrm>
          <a:prstGeom prst="rect">
            <a:avLst/>
          </a:prstGeom>
          <a:noFill/>
        </p:spPr>
        <p:txBody>
          <a:bodyPr wrap="none" rtlCol="0">
            <a:spAutoFit/>
          </a:bodyPr>
          <a:lstStyle/>
          <a:p>
            <a:pPr algn="ctr"/>
            <a:r>
              <a:rPr lang="en-AU" dirty="0" smtClean="0"/>
              <a:t>P-85</a:t>
            </a:r>
          </a:p>
          <a:p>
            <a:pPr algn="ctr"/>
            <a:r>
              <a:rPr lang="en-AU" dirty="0" smtClean="0"/>
              <a:t>B339</a:t>
            </a:r>
          </a:p>
          <a:p>
            <a:pPr algn="ctr"/>
            <a:r>
              <a:rPr lang="en-AU" dirty="0" smtClean="0"/>
              <a:t>10 rupees</a:t>
            </a:r>
            <a:endParaRPr lang="en-AU" dirty="0"/>
          </a:p>
        </p:txBody>
      </p:sp>
      <p:pic>
        <p:nvPicPr>
          <p:cNvPr id="17" name="Picture 16" descr="CEY P83 2 rps 26-3-1979 DC.jpg"/>
          <p:cNvPicPr>
            <a:picLocks noChangeAspect="1"/>
          </p:cNvPicPr>
          <p:nvPr/>
        </p:nvPicPr>
        <p:blipFill>
          <a:blip r:embed="rId2" cstate="print"/>
          <a:stretch>
            <a:fillRect/>
          </a:stretch>
        </p:blipFill>
        <p:spPr>
          <a:xfrm>
            <a:off x="419931" y="1700808"/>
            <a:ext cx="2430029" cy="1368152"/>
          </a:xfrm>
          <a:prstGeom prst="rect">
            <a:avLst/>
          </a:prstGeom>
        </p:spPr>
      </p:pic>
      <p:pic>
        <p:nvPicPr>
          <p:cNvPr id="18" name="Picture 17" descr="CEY P83 2 rps 26-3-1979 DCr.jpg"/>
          <p:cNvPicPr>
            <a:picLocks noChangeAspect="1"/>
          </p:cNvPicPr>
          <p:nvPr/>
        </p:nvPicPr>
        <p:blipFill>
          <a:blip r:embed="rId3" cstate="print"/>
          <a:srcRect l="2826" t="5000" r="1098" b="5000"/>
          <a:stretch>
            <a:fillRect/>
          </a:stretch>
        </p:blipFill>
        <p:spPr>
          <a:xfrm rot="5400000">
            <a:off x="899592" y="4005064"/>
            <a:ext cx="2448272" cy="1296144"/>
          </a:xfrm>
          <a:prstGeom prst="rect">
            <a:avLst/>
          </a:prstGeom>
          <a:ln>
            <a:solidFill>
              <a:schemeClr val="tx1"/>
            </a:solidFill>
          </a:ln>
        </p:spPr>
      </p:pic>
      <p:pic>
        <p:nvPicPr>
          <p:cNvPr id="19" name="Picture 18" descr="CEY P84 5 rps 26-3-1979 DC.jpg"/>
          <p:cNvPicPr>
            <a:picLocks noChangeAspect="1"/>
          </p:cNvPicPr>
          <p:nvPr/>
        </p:nvPicPr>
        <p:blipFill>
          <a:blip r:embed="rId4" cstate="print"/>
          <a:stretch>
            <a:fillRect/>
          </a:stretch>
        </p:blipFill>
        <p:spPr>
          <a:xfrm>
            <a:off x="2987824" y="1700808"/>
            <a:ext cx="2664296" cy="1460222"/>
          </a:xfrm>
          <a:prstGeom prst="rect">
            <a:avLst/>
          </a:prstGeom>
        </p:spPr>
      </p:pic>
      <p:pic>
        <p:nvPicPr>
          <p:cNvPr id="20" name="Picture 19" descr="CEY P84 5 rps 26-3-1979 DCr.jpg"/>
          <p:cNvPicPr>
            <a:picLocks noChangeAspect="1"/>
          </p:cNvPicPr>
          <p:nvPr/>
        </p:nvPicPr>
        <p:blipFill>
          <a:blip r:embed="rId5" cstate="print"/>
          <a:srcRect l="2665" t="2425"/>
          <a:stretch>
            <a:fillRect/>
          </a:stretch>
        </p:blipFill>
        <p:spPr>
          <a:xfrm rot="5400000">
            <a:off x="2968744" y="4312176"/>
            <a:ext cx="2630448" cy="1440160"/>
          </a:xfrm>
          <a:prstGeom prst="rect">
            <a:avLst/>
          </a:prstGeom>
          <a:ln>
            <a:solidFill>
              <a:schemeClr val="tx1"/>
            </a:solidFill>
          </a:ln>
        </p:spPr>
      </p:pic>
      <p:pic>
        <p:nvPicPr>
          <p:cNvPr id="21" name="Picture 20" descr="CEY P85 10 rps 26-3-1979 DC.jpg"/>
          <p:cNvPicPr>
            <a:picLocks noChangeAspect="1"/>
          </p:cNvPicPr>
          <p:nvPr/>
        </p:nvPicPr>
        <p:blipFill>
          <a:blip r:embed="rId6" cstate="print"/>
          <a:stretch>
            <a:fillRect/>
          </a:stretch>
        </p:blipFill>
        <p:spPr>
          <a:xfrm>
            <a:off x="5796136" y="1700808"/>
            <a:ext cx="2979254" cy="1584176"/>
          </a:xfrm>
          <a:prstGeom prst="rect">
            <a:avLst/>
          </a:prstGeom>
        </p:spPr>
      </p:pic>
      <p:pic>
        <p:nvPicPr>
          <p:cNvPr id="22" name="Picture 21" descr="CEY P85 10 rps 26-3-1979 DCr.jpg"/>
          <p:cNvPicPr>
            <a:picLocks noChangeAspect="1"/>
          </p:cNvPicPr>
          <p:nvPr/>
        </p:nvPicPr>
        <p:blipFill>
          <a:blip r:embed="rId7" cstate="print"/>
          <a:stretch>
            <a:fillRect/>
          </a:stretch>
        </p:blipFill>
        <p:spPr>
          <a:xfrm rot="5400000">
            <a:off x="5132628" y="4020500"/>
            <a:ext cx="2833904" cy="150688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400" b="1" dirty="0" smtClean="0"/>
              <a:t>Flora and Fauna issue of the Bank of Ceylon</a:t>
            </a:r>
            <a:endParaRPr lang="en-AU" sz="2400" b="1" dirty="0"/>
          </a:p>
        </p:txBody>
      </p:sp>
      <p:sp>
        <p:nvSpPr>
          <p:cNvPr id="9" name="TextBox 8"/>
          <p:cNvSpPr txBox="1"/>
          <p:nvPr/>
        </p:nvSpPr>
        <p:spPr>
          <a:xfrm>
            <a:off x="6156176" y="3068960"/>
            <a:ext cx="2491388" cy="369332"/>
          </a:xfrm>
          <a:prstGeom prst="rect">
            <a:avLst/>
          </a:prstGeom>
          <a:noFill/>
        </p:spPr>
        <p:txBody>
          <a:bodyPr wrap="none" rtlCol="0">
            <a:spAutoFit/>
          </a:bodyPr>
          <a:lstStyle/>
          <a:p>
            <a:r>
              <a:rPr lang="en-AU" dirty="0" smtClean="0"/>
              <a:t>P-88a/B342   100 rupees</a:t>
            </a:r>
            <a:endParaRPr lang="en-AU" dirty="0"/>
          </a:p>
        </p:txBody>
      </p:sp>
      <p:sp>
        <p:nvSpPr>
          <p:cNvPr id="10" name="TextBox 9"/>
          <p:cNvSpPr txBox="1"/>
          <p:nvPr/>
        </p:nvSpPr>
        <p:spPr>
          <a:xfrm>
            <a:off x="3491880" y="3068960"/>
            <a:ext cx="2249334" cy="369332"/>
          </a:xfrm>
          <a:prstGeom prst="rect">
            <a:avLst/>
          </a:prstGeom>
          <a:noFill/>
        </p:spPr>
        <p:txBody>
          <a:bodyPr wrap="none" rtlCol="0">
            <a:spAutoFit/>
          </a:bodyPr>
          <a:lstStyle/>
          <a:p>
            <a:r>
              <a:rPr lang="en-AU" dirty="0" smtClean="0"/>
              <a:t>P-87a/341   50 rupees</a:t>
            </a:r>
            <a:endParaRPr lang="en-AU" dirty="0"/>
          </a:p>
        </p:txBody>
      </p:sp>
      <p:sp>
        <p:nvSpPr>
          <p:cNvPr id="11" name="TextBox 10"/>
          <p:cNvSpPr txBox="1"/>
          <p:nvPr/>
        </p:nvSpPr>
        <p:spPr>
          <a:xfrm>
            <a:off x="683568" y="3068960"/>
            <a:ext cx="2374368" cy="369332"/>
          </a:xfrm>
          <a:prstGeom prst="rect">
            <a:avLst/>
          </a:prstGeom>
          <a:noFill/>
        </p:spPr>
        <p:txBody>
          <a:bodyPr wrap="none" rtlCol="0">
            <a:spAutoFit/>
          </a:bodyPr>
          <a:lstStyle/>
          <a:p>
            <a:r>
              <a:rPr lang="en-AU" dirty="0" smtClean="0"/>
              <a:t>P-86a/B340   20 rupees</a:t>
            </a:r>
            <a:endParaRPr lang="en-AU" dirty="0"/>
          </a:p>
        </p:txBody>
      </p:sp>
      <p:pic>
        <p:nvPicPr>
          <p:cNvPr id="12" name="Picture 11" descr="CEY P86 20 rps 26-3-1979 DC.jpg"/>
          <p:cNvPicPr>
            <a:picLocks noChangeAspect="1"/>
          </p:cNvPicPr>
          <p:nvPr/>
        </p:nvPicPr>
        <p:blipFill>
          <a:blip r:embed="rId2" cstate="print"/>
          <a:stretch>
            <a:fillRect/>
          </a:stretch>
        </p:blipFill>
        <p:spPr>
          <a:xfrm>
            <a:off x="395536" y="1556792"/>
            <a:ext cx="2534749" cy="1296144"/>
          </a:xfrm>
          <a:prstGeom prst="rect">
            <a:avLst/>
          </a:prstGeom>
        </p:spPr>
      </p:pic>
      <p:pic>
        <p:nvPicPr>
          <p:cNvPr id="13" name="Picture 12" descr="CEY P86 20 rps 26-3-1979 DCr.jpg"/>
          <p:cNvPicPr>
            <a:picLocks noChangeAspect="1"/>
          </p:cNvPicPr>
          <p:nvPr/>
        </p:nvPicPr>
        <p:blipFill>
          <a:blip r:embed="rId3" cstate="print"/>
          <a:stretch>
            <a:fillRect/>
          </a:stretch>
        </p:blipFill>
        <p:spPr>
          <a:xfrm rot="5400000">
            <a:off x="315051" y="4229565"/>
            <a:ext cx="2736304" cy="1423207"/>
          </a:xfrm>
          <a:prstGeom prst="rect">
            <a:avLst/>
          </a:prstGeom>
        </p:spPr>
      </p:pic>
      <p:pic>
        <p:nvPicPr>
          <p:cNvPr id="14" name="Picture 13" descr="CEY P87 50 rps 26-3-1979 DC.jpg"/>
          <p:cNvPicPr>
            <a:picLocks noChangeAspect="1"/>
          </p:cNvPicPr>
          <p:nvPr/>
        </p:nvPicPr>
        <p:blipFill>
          <a:blip r:embed="rId4" cstate="print"/>
          <a:stretch>
            <a:fillRect/>
          </a:stretch>
        </p:blipFill>
        <p:spPr>
          <a:xfrm>
            <a:off x="2987824" y="1556792"/>
            <a:ext cx="2843352" cy="1440160"/>
          </a:xfrm>
          <a:prstGeom prst="rect">
            <a:avLst/>
          </a:prstGeom>
        </p:spPr>
      </p:pic>
      <p:pic>
        <p:nvPicPr>
          <p:cNvPr id="15" name="Picture 14" descr="CEY P87 50 rps 26-3-1979 DCr.jpg"/>
          <p:cNvPicPr>
            <a:picLocks noChangeAspect="1"/>
          </p:cNvPicPr>
          <p:nvPr/>
        </p:nvPicPr>
        <p:blipFill>
          <a:blip r:embed="rId5" cstate="print"/>
          <a:stretch>
            <a:fillRect/>
          </a:stretch>
        </p:blipFill>
        <p:spPr>
          <a:xfrm rot="5400000">
            <a:off x="3000842" y="4280078"/>
            <a:ext cx="2880320" cy="1466197"/>
          </a:xfrm>
          <a:prstGeom prst="rect">
            <a:avLst/>
          </a:prstGeom>
        </p:spPr>
      </p:pic>
      <p:pic>
        <p:nvPicPr>
          <p:cNvPr id="16" name="Picture 15" descr="CEY P88 100 rps 26-3-1979 DC.jpg"/>
          <p:cNvPicPr>
            <a:picLocks noChangeAspect="1"/>
          </p:cNvPicPr>
          <p:nvPr/>
        </p:nvPicPr>
        <p:blipFill>
          <a:blip r:embed="rId6" cstate="print"/>
          <a:stretch>
            <a:fillRect/>
          </a:stretch>
        </p:blipFill>
        <p:spPr>
          <a:xfrm>
            <a:off x="5940152" y="1556792"/>
            <a:ext cx="2868011" cy="1440160"/>
          </a:xfrm>
          <a:prstGeom prst="rect">
            <a:avLst/>
          </a:prstGeom>
        </p:spPr>
      </p:pic>
      <p:pic>
        <p:nvPicPr>
          <p:cNvPr id="17" name="Picture 16" descr="CEY P88 100 rps 26-3-1979 DCr.jpg"/>
          <p:cNvPicPr>
            <a:picLocks noChangeAspect="1"/>
          </p:cNvPicPr>
          <p:nvPr/>
        </p:nvPicPr>
        <p:blipFill>
          <a:blip r:embed="rId7" cstate="print"/>
          <a:stretch>
            <a:fillRect/>
          </a:stretch>
        </p:blipFill>
        <p:spPr>
          <a:xfrm rot="5400000">
            <a:off x="6032712" y="4272544"/>
            <a:ext cx="2839216" cy="14401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AU" sz="2400" b="1" dirty="0" smtClean="0"/>
              <a:t>Historical issue of the Bank of Ceylon</a:t>
            </a:r>
            <a:br>
              <a:rPr lang="en-AU" sz="2400" b="1" dirty="0" smtClean="0"/>
            </a:br>
            <a:r>
              <a:rPr lang="en-AU" sz="2400" b="1" dirty="0" smtClean="0"/>
              <a:t>Central Bank of </a:t>
            </a:r>
            <a:r>
              <a:rPr lang="en-AU" sz="2400" b="1" dirty="0" err="1" smtClean="0"/>
              <a:t>Ceyon</a:t>
            </a:r>
            <a:endParaRPr lang="en-AU" sz="2400" b="1" dirty="0"/>
          </a:p>
        </p:txBody>
      </p:sp>
      <p:sp>
        <p:nvSpPr>
          <p:cNvPr id="7" name="TextBox 6"/>
          <p:cNvSpPr txBox="1"/>
          <p:nvPr/>
        </p:nvSpPr>
        <p:spPr>
          <a:xfrm>
            <a:off x="2267744" y="3068960"/>
            <a:ext cx="2265813" cy="2585323"/>
          </a:xfrm>
          <a:prstGeom prst="rect">
            <a:avLst/>
          </a:prstGeom>
          <a:noFill/>
        </p:spPr>
        <p:txBody>
          <a:bodyPr wrap="none" rtlCol="0">
            <a:spAutoFit/>
          </a:bodyPr>
          <a:lstStyle/>
          <a:p>
            <a:pPr algn="ctr"/>
            <a:r>
              <a:rPr lang="en-AU" dirty="0" smtClean="0"/>
              <a:t>P-89a/B348</a:t>
            </a:r>
          </a:p>
          <a:p>
            <a:pPr algn="ctr"/>
            <a:r>
              <a:rPr lang="en-AU" dirty="0" smtClean="0"/>
              <a:t>500 rupees</a:t>
            </a:r>
          </a:p>
          <a:p>
            <a:pPr algn="ctr"/>
            <a:endParaRPr lang="en-AU" dirty="0" smtClean="0"/>
          </a:p>
          <a:p>
            <a:pPr algn="ctr"/>
            <a:r>
              <a:rPr lang="en-AU" dirty="0" smtClean="0"/>
              <a:t>Stone relief of</a:t>
            </a:r>
          </a:p>
          <a:p>
            <a:pPr algn="ctr"/>
            <a:r>
              <a:rPr lang="en-AU" dirty="0" smtClean="0"/>
              <a:t>elephant from</a:t>
            </a:r>
          </a:p>
          <a:p>
            <a:pPr algn="ctr"/>
            <a:r>
              <a:rPr lang="en-AU" dirty="0" smtClean="0"/>
              <a:t>Temple of the </a:t>
            </a:r>
          </a:p>
          <a:p>
            <a:pPr algn="ctr"/>
            <a:r>
              <a:rPr lang="en-AU" dirty="0" smtClean="0"/>
              <a:t>Sacred Tooth, Kandy</a:t>
            </a:r>
          </a:p>
          <a:p>
            <a:pPr algn="ctr"/>
            <a:r>
              <a:rPr lang="en-AU" dirty="0" smtClean="0"/>
              <a:t>--</a:t>
            </a:r>
          </a:p>
          <a:p>
            <a:pPr algn="ctr"/>
            <a:r>
              <a:rPr lang="en-AU" dirty="0" smtClean="0"/>
              <a:t>Anuradhapura Temple</a:t>
            </a:r>
            <a:endParaRPr lang="en-AU" dirty="0"/>
          </a:p>
        </p:txBody>
      </p:sp>
      <p:sp>
        <p:nvSpPr>
          <p:cNvPr id="8" name="TextBox 7"/>
          <p:cNvSpPr txBox="1"/>
          <p:nvPr/>
        </p:nvSpPr>
        <p:spPr>
          <a:xfrm>
            <a:off x="4788024" y="3068960"/>
            <a:ext cx="1724190" cy="2031325"/>
          </a:xfrm>
          <a:prstGeom prst="rect">
            <a:avLst/>
          </a:prstGeom>
          <a:noFill/>
        </p:spPr>
        <p:txBody>
          <a:bodyPr wrap="none" rtlCol="0">
            <a:spAutoFit/>
          </a:bodyPr>
          <a:lstStyle/>
          <a:p>
            <a:pPr algn="ctr"/>
            <a:r>
              <a:rPr lang="en-AU" dirty="0" smtClean="0"/>
              <a:t>P-90a/B349</a:t>
            </a:r>
          </a:p>
          <a:p>
            <a:pPr algn="ctr"/>
            <a:r>
              <a:rPr lang="en-AU" dirty="0" smtClean="0"/>
              <a:t>1000 rupees</a:t>
            </a:r>
          </a:p>
          <a:p>
            <a:pPr algn="ctr"/>
            <a:endParaRPr lang="en-AU" dirty="0" smtClean="0"/>
          </a:p>
          <a:p>
            <a:pPr algn="ctr"/>
            <a:r>
              <a:rPr lang="en-AU" dirty="0" smtClean="0"/>
              <a:t>Upper </a:t>
            </a:r>
            <a:r>
              <a:rPr lang="en-AU" dirty="0" err="1" smtClean="0"/>
              <a:t>Kothmale</a:t>
            </a:r>
            <a:endParaRPr lang="en-AU" dirty="0" smtClean="0"/>
          </a:p>
          <a:p>
            <a:pPr algn="ctr"/>
            <a:r>
              <a:rPr lang="en-AU" dirty="0" smtClean="0"/>
              <a:t>Dam</a:t>
            </a:r>
          </a:p>
          <a:p>
            <a:pPr algn="ctr"/>
            <a:r>
              <a:rPr lang="en-AU" dirty="0" smtClean="0"/>
              <a:t>--</a:t>
            </a:r>
          </a:p>
          <a:p>
            <a:pPr algn="ctr"/>
            <a:r>
              <a:rPr lang="en-AU" dirty="0" smtClean="0"/>
              <a:t>Peacock</a:t>
            </a:r>
            <a:endParaRPr lang="en-AU" dirty="0"/>
          </a:p>
        </p:txBody>
      </p:sp>
      <p:pic>
        <p:nvPicPr>
          <p:cNvPr id="9" name="Picture 8" descr="CEY P89 500 rps 26-3-1979 DC.jpg"/>
          <p:cNvPicPr>
            <a:picLocks noChangeAspect="1"/>
          </p:cNvPicPr>
          <p:nvPr/>
        </p:nvPicPr>
        <p:blipFill>
          <a:blip r:embed="rId2" cstate="print"/>
          <a:stretch>
            <a:fillRect/>
          </a:stretch>
        </p:blipFill>
        <p:spPr>
          <a:xfrm>
            <a:off x="395536" y="1124744"/>
            <a:ext cx="3384376" cy="1647679"/>
          </a:xfrm>
          <a:prstGeom prst="rect">
            <a:avLst/>
          </a:prstGeom>
        </p:spPr>
      </p:pic>
      <p:pic>
        <p:nvPicPr>
          <p:cNvPr id="10" name="Picture 9" descr="CEY P89 500 rps 26-3-1979 DCr.jpg"/>
          <p:cNvPicPr>
            <a:picLocks noChangeAspect="1"/>
          </p:cNvPicPr>
          <p:nvPr/>
        </p:nvPicPr>
        <p:blipFill>
          <a:blip r:embed="rId3" cstate="print"/>
          <a:stretch>
            <a:fillRect/>
          </a:stretch>
        </p:blipFill>
        <p:spPr>
          <a:xfrm rot="16200000">
            <a:off x="-482020" y="3730492"/>
            <a:ext cx="3411296" cy="1656184"/>
          </a:xfrm>
          <a:prstGeom prst="rect">
            <a:avLst/>
          </a:prstGeom>
        </p:spPr>
      </p:pic>
      <p:pic>
        <p:nvPicPr>
          <p:cNvPr id="11" name="Picture 10" descr="CEY P90 1000 rps 26-3-1979 DC.jpg"/>
          <p:cNvPicPr>
            <a:picLocks noChangeAspect="1"/>
          </p:cNvPicPr>
          <p:nvPr/>
        </p:nvPicPr>
        <p:blipFill>
          <a:blip r:embed="rId4" cstate="print"/>
          <a:stretch>
            <a:fillRect/>
          </a:stretch>
        </p:blipFill>
        <p:spPr>
          <a:xfrm>
            <a:off x="4932040" y="1052736"/>
            <a:ext cx="3738189" cy="1800200"/>
          </a:xfrm>
          <a:prstGeom prst="rect">
            <a:avLst/>
          </a:prstGeom>
        </p:spPr>
      </p:pic>
      <p:pic>
        <p:nvPicPr>
          <p:cNvPr id="12" name="Picture 11" descr="CEY P90 1000 rps 26-3-1979 DCr.jpg"/>
          <p:cNvPicPr>
            <a:picLocks noChangeAspect="1"/>
          </p:cNvPicPr>
          <p:nvPr/>
        </p:nvPicPr>
        <p:blipFill>
          <a:blip r:embed="rId5" cstate="print"/>
          <a:stretch>
            <a:fillRect/>
          </a:stretch>
        </p:blipFill>
        <p:spPr>
          <a:xfrm rot="16200000">
            <a:off x="5907263" y="3893939"/>
            <a:ext cx="3738189" cy="1800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39752" y="188640"/>
            <a:ext cx="4300152" cy="830997"/>
          </a:xfrm>
          <a:prstGeom prst="rect">
            <a:avLst/>
          </a:prstGeom>
          <a:noFill/>
        </p:spPr>
        <p:txBody>
          <a:bodyPr wrap="none" rtlCol="0">
            <a:spAutoFit/>
          </a:bodyPr>
          <a:lstStyle/>
          <a:p>
            <a:pPr algn="ctr"/>
            <a:r>
              <a:rPr lang="en-AU" sz="3200" dirty="0" smtClean="0"/>
              <a:t>From Ceylon to Sri Lanka</a:t>
            </a:r>
          </a:p>
          <a:p>
            <a:pPr algn="ctr"/>
            <a:r>
              <a:rPr lang="en-AU" sz="1600" dirty="0" smtClean="0"/>
              <a:t>Archaeological and Historical Issues</a:t>
            </a:r>
            <a:endParaRPr lang="en-AU" sz="1600" dirty="0"/>
          </a:p>
        </p:txBody>
      </p:sp>
      <p:sp>
        <p:nvSpPr>
          <p:cNvPr id="7" name="TextBox 6"/>
          <p:cNvSpPr txBox="1"/>
          <p:nvPr/>
        </p:nvSpPr>
        <p:spPr>
          <a:xfrm>
            <a:off x="1403648" y="3140968"/>
            <a:ext cx="2309928" cy="369332"/>
          </a:xfrm>
          <a:prstGeom prst="rect">
            <a:avLst/>
          </a:prstGeom>
          <a:noFill/>
        </p:spPr>
        <p:txBody>
          <a:bodyPr wrap="none" rtlCol="0">
            <a:spAutoFit/>
          </a:bodyPr>
          <a:lstStyle/>
          <a:p>
            <a:r>
              <a:rPr lang="en-AU" dirty="0" smtClean="0"/>
              <a:t>Central Bank of Ceylon</a:t>
            </a:r>
            <a:endParaRPr lang="en-AU" dirty="0"/>
          </a:p>
        </p:txBody>
      </p:sp>
      <p:sp>
        <p:nvSpPr>
          <p:cNvPr id="8" name="TextBox 7"/>
          <p:cNvSpPr txBox="1"/>
          <p:nvPr/>
        </p:nvSpPr>
        <p:spPr>
          <a:xfrm>
            <a:off x="5148064" y="3140968"/>
            <a:ext cx="2504596" cy="369332"/>
          </a:xfrm>
          <a:prstGeom prst="rect">
            <a:avLst/>
          </a:prstGeom>
          <a:noFill/>
        </p:spPr>
        <p:txBody>
          <a:bodyPr wrap="none" rtlCol="0">
            <a:spAutoFit/>
          </a:bodyPr>
          <a:lstStyle/>
          <a:p>
            <a:r>
              <a:rPr lang="en-AU" dirty="0" smtClean="0"/>
              <a:t>Central Bank of Sri Lanka</a:t>
            </a:r>
            <a:endParaRPr lang="en-AU" dirty="0"/>
          </a:p>
        </p:txBody>
      </p:sp>
      <p:sp>
        <p:nvSpPr>
          <p:cNvPr id="14" name="TextBox 13"/>
          <p:cNvSpPr txBox="1"/>
          <p:nvPr/>
        </p:nvSpPr>
        <p:spPr>
          <a:xfrm>
            <a:off x="3491880" y="3645024"/>
            <a:ext cx="1872885" cy="923330"/>
          </a:xfrm>
          <a:prstGeom prst="rect">
            <a:avLst/>
          </a:prstGeom>
          <a:noFill/>
        </p:spPr>
        <p:txBody>
          <a:bodyPr wrap="none" rtlCol="0">
            <a:spAutoFit/>
          </a:bodyPr>
          <a:lstStyle/>
          <a:p>
            <a:pPr algn="ctr"/>
            <a:r>
              <a:rPr lang="en-AU" dirty="0" smtClean="0"/>
              <a:t>Above:  Temple of</a:t>
            </a:r>
          </a:p>
          <a:p>
            <a:pPr algn="ctr"/>
            <a:r>
              <a:rPr lang="en-AU" dirty="0" smtClean="0"/>
              <a:t>the Sacred Tooth</a:t>
            </a:r>
          </a:p>
          <a:p>
            <a:pPr algn="ctr"/>
            <a:r>
              <a:rPr lang="en-AU" dirty="0" smtClean="0"/>
              <a:t>Relic in Kandy.</a:t>
            </a:r>
            <a:endParaRPr lang="en-AU" dirty="0"/>
          </a:p>
        </p:txBody>
      </p:sp>
      <p:sp>
        <p:nvSpPr>
          <p:cNvPr id="15" name="TextBox 14"/>
          <p:cNvSpPr txBox="1"/>
          <p:nvPr/>
        </p:nvSpPr>
        <p:spPr>
          <a:xfrm>
            <a:off x="3419872" y="5085184"/>
            <a:ext cx="2121606" cy="923330"/>
          </a:xfrm>
          <a:prstGeom prst="rect">
            <a:avLst/>
          </a:prstGeom>
          <a:noFill/>
        </p:spPr>
        <p:txBody>
          <a:bodyPr wrap="none" rtlCol="0">
            <a:spAutoFit/>
          </a:bodyPr>
          <a:lstStyle/>
          <a:p>
            <a:pPr algn="ctr"/>
            <a:r>
              <a:rPr lang="en-AU" dirty="0" smtClean="0"/>
              <a:t>  </a:t>
            </a:r>
            <a:r>
              <a:rPr lang="en-AU" dirty="0" err="1" smtClean="0"/>
              <a:t>Dagoba</a:t>
            </a:r>
            <a:r>
              <a:rPr lang="en-AU" dirty="0" smtClean="0"/>
              <a:t> Raja</a:t>
            </a:r>
          </a:p>
          <a:p>
            <a:pPr algn="ctr"/>
            <a:r>
              <a:rPr lang="en-AU" dirty="0" err="1" smtClean="0"/>
              <a:t>Maha</a:t>
            </a:r>
            <a:r>
              <a:rPr lang="en-AU" dirty="0" smtClean="0"/>
              <a:t> </a:t>
            </a:r>
            <a:r>
              <a:rPr lang="en-AU" dirty="0" err="1" smtClean="0"/>
              <a:t>Vihare</a:t>
            </a:r>
            <a:r>
              <a:rPr lang="en-AU" dirty="0" smtClean="0"/>
              <a:t> Temple</a:t>
            </a:r>
          </a:p>
          <a:p>
            <a:pPr algn="ctr"/>
            <a:r>
              <a:rPr lang="en-AU" dirty="0" smtClean="0"/>
              <a:t>in </a:t>
            </a:r>
            <a:r>
              <a:rPr lang="en-AU" dirty="0" err="1" smtClean="0"/>
              <a:t>Kelaniya</a:t>
            </a:r>
            <a:r>
              <a:rPr lang="en-AU" dirty="0" smtClean="0"/>
              <a:t>.</a:t>
            </a:r>
            <a:endParaRPr lang="en-AU" dirty="0"/>
          </a:p>
        </p:txBody>
      </p:sp>
      <p:sp>
        <p:nvSpPr>
          <p:cNvPr id="16" name="TextBox 15"/>
          <p:cNvSpPr txBox="1"/>
          <p:nvPr/>
        </p:nvSpPr>
        <p:spPr>
          <a:xfrm>
            <a:off x="5652120" y="980728"/>
            <a:ext cx="1244251" cy="369332"/>
          </a:xfrm>
          <a:prstGeom prst="rect">
            <a:avLst/>
          </a:prstGeom>
          <a:noFill/>
        </p:spPr>
        <p:txBody>
          <a:bodyPr wrap="none" rtlCol="0">
            <a:spAutoFit/>
          </a:bodyPr>
          <a:lstStyle/>
          <a:p>
            <a:r>
              <a:rPr lang="en-AU" dirty="0" smtClean="0"/>
              <a:t>1987 -1990</a:t>
            </a:r>
            <a:endParaRPr lang="en-AU" dirty="0"/>
          </a:p>
        </p:txBody>
      </p:sp>
      <p:sp>
        <p:nvSpPr>
          <p:cNvPr id="17" name="TextBox 16"/>
          <p:cNvSpPr txBox="1"/>
          <p:nvPr/>
        </p:nvSpPr>
        <p:spPr>
          <a:xfrm>
            <a:off x="1907704" y="980728"/>
            <a:ext cx="1297150" cy="369332"/>
          </a:xfrm>
          <a:prstGeom prst="rect">
            <a:avLst/>
          </a:prstGeom>
          <a:noFill/>
        </p:spPr>
        <p:txBody>
          <a:bodyPr wrap="none" rtlCol="0">
            <a:spAutoFit/>
          </a:bodyPr>
          <a:lstStyle/>
          <a:p>
            <a:r>
              <a:rPr lang="en-AU" dirty="0" smtClean="0"/>
              <a:t>1982 - 1985</a:t>
            </a:r>
            <a:endParaRPr lang="en-AU" dirty="0"/>
          </a:p>
        </p:txBody>
      </p:sp>
      <p:sp>
        <p:nvSpPr>
          <p:cNvPr id="13" name="TextBox 12"/>
          <p:cNvSpPr txBox="1"/>
          <p:nvPr/>
        </p:nvSpPr>
        <p:spPr>
          <a:xfrm>
            <a:off x="899592" y="3717032"/>
            <a:ext cx="782587" cy="646331"/>
          </a:xfrm>
          <a:prstGeom prst="rect">
            <a:avLst/>
          </a:prstGeom>
          <a:noFill/>
        </p:spPr>
        <p:txBody>
          <a:bodyPr wrap="none" rtlCol="0">
            <a:spAutoFit/>
          </a:bodyPr>
          <a:lstStyle/>
          <a:p>
            <a:r>
              <a:rPr lang="en-AU" dirty="0" smtClean="0"/>
              <a:t>P-92b</a:t>
            </a:r>
          </a:p>
          <a:p>
            <a:r>
              <a:rPr lang="en-AU" dirty="0" smtClean="0"/>
              <a:t>B344b</a:t>
            </a:r>
            <a:endParaRPr lang="en-AU" dirty="0"/>
          </a:p>
        </p:txBody>
      </p:sp>
      <p:sp>
        <p:nvSpPr>
          <p:cNvPr id="18" name="TextBox 17"/>
          <p:cNvSpPr txBox="1"/>
          <p:nvPr/>
        </p:nvSpPr>
        <p:spPr>
          <a:xfrm>
            <a:off x="7380312" y="3789040"/>
            <a:ext cx="771365" cy="646331"/>
          </a:xfrm>
          <a:prstGeom prst="rect">
            <a:avLst/>
          </a:prstGeom>
          <a:noFill/>
        </p:spPr>
        <p:txBody>
          <a:bodyPr wrap="none" rtlCol="0">
            <a:spAutoFit/>
          </a:bodyPr>
          <a:lstStyle/>
          <a:p>
            <a:r>
              <a:rPr lang="en-AU" dirty="0" smtClean="0"/>
              <a:t>P-96a</a:t>
            </a:r>
          </a:p>
          <a:p>
            <a:r>
              <a:rPr lang="en-AU" dirty="0" smtClean="0"/>
              <a:t>B101a</a:t>
            </a:r>
            <a:endParaRPr lang="en-AU" dirty="0"/>
          </a:p>
        </p:txBody>
      </p:sp>
      <p:pic>
        <p:nvPicPr>
          <p:cNvPr id="19" name="Picture 18" descr="CEY P92 10 rps 1-1-1985 DC.jpg"/>
          <p:cNvPicPr>
            <a:picLocks noChangeAspect="1"/>
          </p:cNvPicPr>
          <p:nvPr/>
        </p:nvPicPr>
        <p:blipFill>
          <a:blip r:embed="rId2" cstate="print"/>
          <a:stretch>
            <a:fillRect/>
          </a:stretch>
        </p:blipFill>
        <p:spPr>
          <a:xfrm>
            <a:off x="1043608" y="1340768"/>
            <a:ext cx="3136866" cy="1656184"/>
          </a:xfrm>
          <a:prstGeom prst="rect">
            <a:avLst/>
          </a:prstGeom>
        </p:spPr>
      </p:pic>
      <p:pic>
        <p:nvPicPr>
          <p:cNvPr id="20" name="Picture 19" descr="CEY P92 10 rps 1-1-1985 DCr.jpg"/>
          <p:cNvPicPr>
            <a:picLocks noChangeAspect="1"/>
          </p:cNvPicPr>
          <p:nvPr/>
        </p:nvPicPr>
        <p:blipFill>
          <a:blip r:embed="rId3" cstate="print"/>
          <a:stretch>
            <a:fillRect/>
          </a:stretch>
        </p:blipFill>
        <p:spPr>
          <a:xfrm rot="16200000">
            <a:off x="1012694" y="4290632"/>
            <a:ext cx="3096344" cy="1661112"/>
          </a:xfrm>
          <a:prstGeom prst="rect">
            <a:avLst/>
          </a:prstGeom>
        </p:spPr>
      </p:pic>
      <p:sp>
        <p:nvSpPr>
          <p:cNvPr id="21" name="Left-Right Arrow 20"/>
          <p:cNvSpPr/>
          <p:nvPr/>
        </p:nvSpPr>
        <p:spPr>
          <a:xfrm>
            <a:off x="4211960" y="4941168"/>
            <a:ext cx="720080" cy="196600"/>
          </a:xfrm>
          <a:prstGeom prst="lef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Picture 22" descr="SRL P96a 10 rps 1-1-1987 DC.jpg"/>
          <p:cNvPicPr>
            <a:picLocks noChangeAspect="1"/>
          </p:cNvPicPr>
          <p:nvPr/>
        </p:nvPicPr>
        <p:blipFill>
          <a:blip r:embed="rId4" cstate="print"/>
          <a:stretch>
            <a:fillRect/>
          </a:stretch>
        </p:blipFill>
        <p:spPr>
          <a:xfrm>
            <a:off x="4860032" y="1340768"/>
            <a:ext cx="3168352" cy="1679906"/>
          </a:xfrm>
          <a:prstGeom prst="rect">
            <a:avLst/>
          </a:prstGeom>
        </p:spPr>
      </p:pic>
      <p:pic>
        <p:nvPicPr>
          <p:cNvPr id="24" name="Picture 23" descr="SRL P96a 10 rps 1-1-1987 DCr.jpg"/>
          <p:cNvPicPr>
            <a:picLocks noChangeAspect="1"/>
          </p:cNvPicPr>
          <p:nvPr/>
        </p:nvPicPr>
        <p:blipFill>
          <a:blip r:embed="rId5" cstate="print"/>
          <a:stretch>
            <a:fillRect/>
          </a:stretch>
        </p:blipFill>
        <p:spPr>
          <a:xfrm rot="16200000">
            <a:off x="4835889" y="4245231"/>
            <a:ext cx="3168352" cy="167990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96950"/>
          </a:xfrm>
        </p:spPr>
        <p:txBody>
          <a:bodyPr>
            <a:normAutofit/>
          </a:bodyPr>
          <a:lstStyle/>
          <a:p>
            <a:r>
              <a:rPr lang="en-AU" sz="2400" b="1" dirty="0" smtClean="0"/>
              <a:t>Archaeological and Historical Issue</a:t>
            </a:r>
            <a:endParaRPr lang="en-AU" sz="2400" b="1" dirty="0"/>
          </a:p>
        </p:txBody>
      </p:sp>
      <p:sp>
        <p:nvSpPr>
          <p:cNvPr id="4" name="TextBox 3"/>
          <p:cNvSpPr txBox="1"/>
          <p:nvPr/>
        </p:nvSpPr>
        <p:spPr>
          <a:xfrm>
            <a:off x="2029883" y="620688"/>
            <a:ext cx="5089920" cy="646331"/>
          </a:xfrm>
          <a:prstGeom prst="rect">
            <a:avLst/>
          </a:prstGeom>
          <a:noFill/>
        </p:spPr>
        <p:txBody>
          <a:bodyPr wrap="none" rtlCol="0">
            <a:spAutoFit/>
          </a:bodyPr>
          <a:lstStyle/>
          <a:p>
            <a:pPr algn="ctr"/>
            <a:r>
              <a:rPr lang="en-AU" dirty="0" smtClean="0"/>
              <a:t>Central Bank of Ceylon and Central Bank of Sri Lanka</a:t>
            </a:r>
          </a:p>
          <a:p>
            <a:pPr algn="ctr"/>
            <a:r>
              <a:rPr lang="en-AU" dirty="0" smtClean="0"/>
              <a:t>1982 – 1985                         1987 – 1990 </a:t>
            </a:r>
            <a:endParaRPr lang="en-AU" dirty="0"/>
          </a:p>
        </p:txBody>
      </p:sp>
      <p:sp>
        <p:nvSpPr>
          <p:cNvPr id="6" name="TextBox 5"/>
          <p:cNvSpPr txBox="1"/>
          <p:nvPr/>
        </p:nvSpPr>
        <p:spPr>
          <a:xfrm>
            <a:off x="2006837" y="2852936"/>
            <a:ext cx="997389" cy="2000548"/>
          </a:xfrm>
          <a:prstGeom prst="rect">
            <a:avLst/>
          </a:prstGeom>
          <a:noFill/>
        </p:spPr>
        <p:txBody>
          <a:bodyPr wrap="none" rtlCol="0">
            <a:spAutoFit/>
          </a:bodyPr>
          <a:lstStyle/>
          <a:p>
            <a:pPr algn="ctr"/>
            <a:r>
              <a:rPr lang="en-AU" sz="1200" dirty="0" smtClean="0"/>
              <a:t>P-93 &amp; 97</a:t>
            </a:r>
          </a:p>
          <a:p>
            <a:pPr algn="ctr"/>
            <a:r>
              <a:rPr lang="en-AU" sz="1200" dirty="0" smtClean="0"/>
              <a:t>B345 &amp; B102</a:t>
            </a:r>
          </a:p>
          <a:p>
            <a:pPr algn="ctr"/>
            <a:r>
              <a:rPr lang="en-AU" sz="1200" dirty="0" smtClean="0"/>
              <a:t>20 rupees</a:t>
            </a:r>
          </a:p>
          <a:p>
            <a:pPr algn="ctr"/>
            <a:endParaRPr lang="en-AU" sz="1200" dirty="0" smtClean="0"/>
          </a:p>
          <a:p>
            <a:pPr algn="ctr"/>
            <a:r>
              <a:rPr lang="en-AU" sz="1200" dirty="0" smtClean="0"/>
              <a:t>Moonstone</a:t>
            </a:r>
          </a:p>
          <a:p>
            <a:pPr algn="ctr"/>
            <a:r>
              <a:rPr lang="en-AU" sz="1200" dirty="0" smtClean="0"/>
              <a:t>Steps</a:t>
            </a:r>
          </a:p>
          <a:p>
            <a:pPr algn="ctr"/>
            <a:r>
              <a:rPr lang="en-AU" sz="1200" dirty="0" smtClean="0"/>
              <a:t>--</a:t>
            </a:r>
          </a:p>
          <a:p>
            <a:pPr algn="ctr"/>
            <a:r>
              <a:rPr lang="en-AU" sz="1200" dirty="0" err="1" smtClean="0"/>
              <a:t>Thuparama</a:t>
            </a:r>
            <a:endParaRPr lang="en-AU" sz="1200" dirty="0" smtClean="0"/>
          </a:p>
          <a:p>
            <a:pPr algn="ctr"/>
            <a:r>
              <a:rPr lang="en-AU" sz="1200" dirty="0" err="1" smtClean="0"/>
              <a:t>Dagoba</a:t>
            </a:r>
            <a:endParaRPr lang="en-AU" sz="1200" dirty="0" smtClean="0"/>
          </a:p>
          <a:p>
            <a:pPr algn="ctr"/>
            <a:r>
              <a:rPr lang="en-AU" sz="1200" dirty="0" smtClean="0"/>
              <a:t>Temple</a:t>
            </a:r>
            <a:r>
              <a:rPr lang="en-AU" sz="1600" dirty="0" smtClean="0"/>
              <a:t> </a:t>
            </a:r>
            <a:endParaRPr lang="en-AU" sz="1600" dirty="0"/>
          </a:p>
        </p:txBody>
      </p:sp>
      <p:pic>
        <p:nvPicPr>
          <p:cNvPr id="8" name="Picture 7" descr="SRL P94 50 rupees 1982r eBay16.jpg"/>
          <p:cNvPicPr>
            <a:picLocks noChangeAspect="1"/>
          </p:cNvPicPr>
          <p:nvPr/>
        </p:nvPicPr>
        <p:blipFill>
          <a:blip r:embed="rId2" cstate="print"/>
          <a:stretch>
            <a:fillRect/>
          </a:stretch>
        </p:blipFill>
        <p:spPr>
          <a:xfrm>
            <a:off x="3419872" y="2852936"/>
            <a:ext cx="1176415" cy="2304256"/>
          </a:xfrm>
          <a:prstGeom prst="rect">
            <a:avLst/>
          </a:prstGeom>
        </p:spPr>
      </p:pic>
      <p:sp>
        <p:nvSpPr>
          <p:cNvPr id="9" name="TextBox 8"/>
          <p:cNvSpPr txBox="1"/>
          <p:nvPr/>
        </p:nvSpPr>
        <p:spPr>
          <a:xfrm>
            <a:off x="4767058" y="2780928"/>
            <a:ext cx="1032655" cy="2000548"/>
          </a:xfrm>
          <a:prstGeom prst="rect">
            <a:avLst/>
          </a:prstGeom>
          <a:noFill/>
        </p:spPr>
        <p:txBody>
          <a:bodyPr wrap="none" rtlCol="0">
            <a:spAutoFit/>
          </a:bodyPr>
          <a:lstStyle/>
          <a:p>
            <a:pPr algn="ctr"/>
            <a:r>
              <a:rPr lang="en-AU" sz="1200" dirty="0" smtClean="0"/>
              <a:t>P-94 &amp; 98</a:t>
            </a:r>
          </a:p>
          <a:p>
            <a:pPr algn="ctr"/>
            <a:r>
              <a:rPr lang="en-AU" sz="1200" dirty="0" smtClean="0"/>
              <a:t>  B346 &amp;B103</a:t>
            </a:r>
          </a:p>
          <a:p>
            <a:pPr algn="ctr"/>
            <a:r>
              <a:rPr lang="en-AU" sz="1200" dirty="0" smtClean="0"/>
              <a:t>50 rupees</a:t>
            </a:r>
          </a:p>
          <a:p>
            <a:pPr algn="ctr"/>
            <a:endParaRPr lang="en-AU" sz="1200" dirty="0" smtClean="0"/>
          </a:p>
          <a:p>
            <a:pPr algn="ctr"/>
            <a:r>
              <a:rPr lang="en-AU" sz="1200" dirty="0" smtClean="0"/>
              <a:t>Raja </a:t>
            </a:r>
            <a:r>
              <a:rPr lang="en-AU" sz="1200" dirty="0" err="1" smtClean="0"/>
              <a:t>Maha</a:t>
            </a:r>
            <a:endParaRPr lang="en-AU" sz="1200" dirty="0" smtClean="0"/>
          </a:p>
          <a:p>
            <a:pPr algn="ctr"/>
            <a:r>
              <a:rPr lang="en-AU" sz="1200" dirty="0" smtClean="0"/>
              <a:t>Temple</a:t>
            </a:r>
          </a:p>
          <a:p>
            <a:pPr algn="ctr"/>
            <a:r>
              <a:rPr lang="en-AU" sz="1200" dirty="0" smtClean="0"/>
              <a:t>--</a:t>
            </a:r>
          </a:p>
          <a:p>
            <a:pPr algn="ctr"/>
            <a:r>
              <a:rPr lang="en-AU" sz="1200" dirty="0" smtClean="0"/>
              <a:t>Headless</a:t>
            </a:r>
          </a:p>
          <a:p>
            <a:pPr algn="ctr"/>
            <a:r>
              <a:rPr lang="en-AU" sz="1200" dirty="0" smtClean="0"/>
              <a:t>Buddha</a:t>
            </a:r>
          </a:p>
          <a:p>
            <a:pPr algn="ctr"/>
            <a:endParaRPr lang="en-AU" sz="1600" dirty="0"/>
          </a:p>
        </p:txBody>
      </p:sp>
      <p:sp>
        <p:nvSpPr>
          <p:cNvPr id="13" name="TextBox 12"/>
          <p:cNvSpPr txBox="1"/>
          <p:nvPr/>
        </p:nvSpPr>
        <p:spPr>
          <a:xfrm>
            <a:off x="7511310" y="2852936"/>
            <a:ext cx="997389" cy="1754326"/>
          </a:xfrm>
          <a:prstGeom prst="rect">
            <a:avLst/>
          </a:prstGeom>
          <a:noFill/>
        </p:spPr>
        <p:txBody>
          <a:bodyPr wrap="none" rtlCol="0">
            <a:spAutoFit/>
          </a:bodyPr>
          <a:lstStyle/>
          <a:p>
            <a:pPr algn="ctr"/>
            <a:r>
              <a:rPr lang="en-AU" sz="1200" dirty="0" smtClean="0"/>
              <a:t>P-95 &amp; 99</a:t>
            </a:r>
          </a:p>
          <a:p>
            <a:pPr algn="ctr"/>
            <a:r>
              <a:rPr lang="en-AU" sz="1200" dirty="0" smtClean="0"/>
              <a:t>B347 &amp; B104</a:t>
            </a:r>
          </a:p>
          <a:p>
            <a:pPr algn="ctr"/>
            <a:r>
              <a:rPr lang="en-AU" sz="1200" dirty="0" smtClean="0"/>
              <a:t>100 rupees</a:t>
            </a:r>
          </a:p>
          <a:p>
            <a:pPr algn="ctr"/>
            <a:endParaRPr lang="en-AU" sz="1200" dirty="0" smtClean="0"/>
          </a:p>
          <a:p>
            <a:pPr algn="ctr"/>
            <a:r>
              <a:rPr lang="en-AU" sz="1200" dirty="0" smtClean="0"/>
              <a:t>Stone relief</a:t>
            </a:r>
          </a:p>
          <a:p>
            <a:pPr algn="ctr"/>
            <a:r>
              <a:rPr lang="en-AU" sz="1200" dirty="0" smtClean="0"/>
              <a:t>of </a:t>
            </a:r>
            <a:r>
              <a:rPr lang="en-AU" sz="1200" dirty="0" err="1" smtClean="0"/>
              <a:t>Chinthe</a:t>
            </a:r>
            <a:r>
              <a:rPr lang="en-AU" sz="1200" dirty="0" smtClean="0"/>
              <a:t>.</a:t>
            </a:r>
          </a:p>
          <a:p>
            <a:pPr algn="ctr"/>
            <a:r>
              <a:rPr lang="en-AU" sz="1200" dirty="0" smtClean="0"/>
              <a:t>--</a:t>
            </a:r>
          </a:p>
          <a:p>
            <a:pPr algn="ctr"/>
            <a:r>
              <a:rPr lang="en-AU" sz="1200" dirty="0" smtClean="0"/>
              <a:t>Parliament</a:t>
            </a:r>
          </a:p>
          <a:p>
            <a:pPr algn="ctr"/>
            <a:r>
              <a:rPr lang="en-AU" sz="1200" dirty="0" smtClean="0"/>
              <a:t>Building</a:t>
            </a:r>
            <a:endParaRPr lang="en-AU" sz="1200" dirty="0"/>
          </a:p>
        </p:txBody>
      </p:sp>
      <p:pic>
        <p:nvPicPr>
          <p:cNvPr id="14" name="Picture 13" descr="SRL P93b 20 rps 1-1-1985 DC.jpg"/>
          <p:cNvPicPr>
            <a:picLocks noChangeAspect="1"/>
          </p:cNvPicPr>
          <p:nvPr/>
        </p:nvPicPr>
        <p:blipFill>
          <a:blip r:embed="rId3" cstate="print"/>
          <a:stretch>
            <a:fillRect/>
          </a:stretch>
        </p:blipFill>
        <p:spPr>
          <a:xfrm>
            <a:off x="899592" y="1484784"/>
            <a:ext cx="2093363" cy="1080120"/>
          </a:xfrm>
          <a:prstGeom prst="rect">
            <a:avLst/>
          </a:prstGeom>
        </p:spPr>
      </p:pic>
      <p:pic>
        <p:nvPicPr>
          <p:cNvPr id="15" name="Picture 14" descr="SRL P93b 20 rps 1-1-1985 DCr.jpg"/>
          <p:cNvPicPr>
            <a:picLocks noChangeAspect="1"/>
          </p:cNvPicPr>
          <p:nvPr/>
        </p:nvPicPr>
        <p:blipFill>
          <a:blip r:embed="rId4" cstate="print"/>
          <a:stretch>
            <a:fillRect/>
          </a:stretch>
        </p:blipFill>
        <p:spPr>
          <a:xfrm rot="16200000">
            <a:off x="392971" y="3359557"/>
            <a:ext cx="2093363" cy="1080120"/>
          </a:xfrm>
          <a:prstGeom prst="rect">
            <a:avLst/>
          </a:prstGeom>
        </p:spPr>
      </p:pic>
      <p:pic>
        <p:nvPicPr>
          <p:cNvPr id="16" name="Picture 15" descr="SRL P94a 50 rps 1-1-1982 DC.jpg"/>
          <p:cNvPicPr>
            <a:picLocks noChangeAspect="1"/>
          </p:cNvPicPr>
          <p:nvPr/>
        </p:nvPicPr>
        <p:blipFill>
          <a:blip r:embed="rId5" cstate="print"/>
          <a:stretch>
            <a:fillRect/>
          </a:stretch>
        </p:blipFill>
        <p:spPr>
          <a:xfrm>
            <a:off x="3419872" y="1484784"/>
            <a:ext cx="2304256" cy="1169653"/>
          </a:xfrm>
          <a:prstGeom prst="rect">
            <a:avLst/>
          </a:prstGeom>
        </p:spPr>
      </p:pic>
      <p:pic>
        <p:nvPicPr>
          <p:cNvPr id="17" name="Picture 16" descr="SRL P99a 100 rupees 1987 eBay12.jpg"/>
          <p:cNvPicPr>
            <a:picLocks noChangeAspect="1"/>
          </p:cNvPicPr>
          <p:nvPr/>
        </p:nvPicPr>
        <p:blipFill>
          <a:blip r:embed="rId6" cstate="print"/>
          <a:stretch>
            <a:fillRect/>
          </a:stretch>
        </p:blipFill>
        <p:spPr>
          <a:xfrm>
            <a:off x="6084168" y="1484784"/>
            <a:ext cx="2614845" cy="1296144"/>
          </a:xfrm>
          <a:prstGeom prst="rect">
            <a:avLst/>
          </a:prstGeom>
        </p:spPr>
      </p:pic>
      <p:pic>
        <p:nvPicPr>
          <p:cNvPr id="18" name="Picture 17" descr="SRL P99b 100 rps 1-2-1988 DCr.jpg"/>
          <p:cNvPicPr>
            <a:picLocks noChangeAspect="1"/>
          </p:cNvPicPr>
          <p:nvPr/>
        </p:nvPicPr>
        <p:blipFill>
          <a:blip r:embed="rId7" cstate="print"/>
          <a:stretch>
            <a:fillRect/>
          </a:stretch>
        </p:blipFill>
        <p:spPr>
          <a:xfrm rot="16200000">
            <a:off x="5410788" y="3526317"/>
            <a:ext cx="2676568" cy="1329805"/>
          </a:xfrm>
          <a:prstGeom prst="rect">
            <a:avLst/>
          </a:prstGeom>
        </p:spPr>
      </p:pic>
      <p:sp>
        <p:nvSpPr>
          <p:cNvPr id="19" name="TextBox 18"/>
          <p:cNvSpPr txBox="1"/>
          <p:nvPr/>
        </p:nvSpPr>
        <p:spPr>
          <a:xfrm>
            <a:off x="1331640" y="5661248"/>
            <a:ext cx="6759094" cy="923330"/>
          </a:xfrm>
          <a:prstGeom prst="rect">
            <a:avLst/>
          </a:prstGeom>
          <a:noFill/>
        </p:spPr>
        <p:txBody>
          <a:bodyPr wrap="none" rtlCol="0">
            <a:spAutoFit/>
          </a:bodyPr>
          <a:lstStyle/>
          <a:p>
            <a:r>
              <a:rPr lang="en-AU" dirty="0" smtClean="0"/>
              <a:t>To conserve space, only one example of each of the two Pick numbers</a:t>
            </a:r>
          </a:p>
          <a:p>
            <a:r>
              <a:rPr lang="en-AU" dirty="0" smtClean="0"/>
              <a:t>are illustrated.  The lower catalog number for each  banknote refers to</a:t>
            </a:r>
          </a:p>
          <a:p>
            <a:r>
              <a:rPr lang="en-AU" dirty="0" smtClean="0"/>
              <a:t>the Bank of Ceylon.  The higher number refers to the Bank of Sri Lanka.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5736" y="260648"/>
            <a:ext cx="4802597" cy="923330"/>
          </a:xfrm>
          <a:prstGeom prst="rect">
            <a:avLst/>
          </a:prstGeom>
          <a:noFill/>
        </p:spPr>
        <p:txBody>
          <a:bodyPr wrap="none" rtlCol="0">
            <a:spAutoFit/>
          </a:bodyPr>
          <a:lstStyle/>
          <a:p>
            <a:pPr algn="ctr"/>
            <a:r>
              <a:rPr lang="en-AU" sz="3600" dirty="0" smtClean="0"/>
              <a:t>From Ceylon to Sri Lanka</a:t>
            </a:r>
          </a:p>
          <a:p>
            <a:pPr algn="ctr"/>
            <a:r>
              <a:rPr lang="en-AU" dirty="0" smtClean="0"/>
              <a:t>Archaeological and Historical Issues</a:t>
            </a:r>
            <a:endParaRPr lang="en-AU" dirty="0"/>
          </a:p>
        </p:txBody>
      </p:sp>
      <p:sp>
        <p:nvSpPr>
          <p:cNvPr id="7" name="TextBox 6"/>
          <p:cNvSpPr txBox="1"/>
          <p:nvPr/>
        </p:nvSpPr>
        <p:spPr>
          <a:xfrm>
            <a:off x="1115616" y="3284984"/>
            <a:ext cx="1582613" cy="646331"/>
          </a:xfrm>
          <a:prstGeom prst="rect">
            <a:avLst/>
          </a:prstGeom>
          <a:noFill/>
        </p:spPr>
        <p:txBody>
          <a:bodyPr wrap="none" rtlCol="0">
            <a:spAutoFit/>
          </a:bodyPr>
          <a:lstStyle/>
          <a:p>
            <a:pPr algn="ctr"/>
            <a:r>
              <a:rPr lang="en-AU" dirty="0" smtClean="0"/>
              <a:t>P-89/B348</a:t>
            </a:r>
          </a:p>
          <a:p>
            <a:pPr algn="ctr"/>
            <a:r>
              <a:rPr lang="en-AU" dirty="0" smtClean="0"/>
              <a:t>Bank of Ceylon</a:t>
            </a:r>
            <a:endParaRPr lang="en-AU" dirty="0"/>
          </a:p>
        </p:txBody>
      </p:sp>
      <p:sp>
        <p:nvSpPr>
          <p:cNvPr id="8" name="TextBox 7"/>
          <p:cNvSpPr txBox="1"/>
          <p:nvPr/>
        </p:nvSpPr>
        <p:spPr>
          <a:xfrm>
            <a:off x="6300192" y="3356992"/>
            <a:ext cx="1777281" cy="646331"/>
          </a:xfrm>
          <a:prstGeom prst="rect">
            <a:avLst/>
          </a:prstGeom>
          <a:noFill/>
        </p:spPr>
        <p:txBody>
          <a:bodyPr wrap="none" rtlCol="0">
            <a:spAutoFit/>
          </a:bodyPr>
          <a:lstStyle/>
          <a:p>
            <a:pPr algn="ctr"/>
            <a:r>
              <a:rPr lang="en-AU" dirty="0" smtClean="0"/>
              <a:t>P-100c/B105c</a:t>
            </a:r>
          </a:p>
          <a:p>
            <a:pPr algn="ctr"/>
            <a:r>
              <a:rPr lang="en-AU" dirty="0" smtClean="0"/>
              <a:t>Bank of Sri Lanka</a:t>
            </a:r>
            <a:endParaRPr lang="en-AU" dirty="0"/>
          </a:p>
        </p:txBody>
      </p:sp>
      <p:sp>
        <p:nvSpPr>
          <p:cNvPr id="9" name="TextBox 8"/>
          <p:cNvSpPr txBox="1"/>
          <p:nvPr/>
        </p:nvSpPr>
        <p:spPr>
          <a:xfrm>
            <a:off x="971600" y="4149080"/>
            <a:ext cx="1847365" cy="923330"/>
          </a:xfrm>
          <a:prstGeom prst="rect">
            <a:avLst/>
          </a:prstGeom>
          <a:noFill/>
        </p:spPr>
        <p:txBody>
          <a:bodyPr wrap="none" rtlCol="0">
            <a:spAutoFit/>
          </a:bodyPr>
          <a:lstStyle/>
          <a:p>
            <a:pPr algn="ctr"/>
            <a:r>
              <a:rPr lang="en-AU" dirty="0" smtClean="0"/>
              <a:t>Back is</a:t>
            </a:r>
          </a:p>
          <a:p>
            <a:pPr algn="ctr"/>
            <a:r>
              <a:rPr lang="en-AU" dirty="0" smtClean="0"/>
              <a:t>predominately </a:t>
            </a:r>
          </a:p>
          <a:p>
            <a:pPr algn="ctr"/>
            <a:r>
              <a:rPr lang="en-AU" dirty="0" smtClean="0"/>
              <a:t>brown and green.</a:t>
            </a:r>
          </a:p>
        </p:txBody>
      </p:sp>
      <p:sp>
        <p:nvSpPr>
          <p:cNvPr id="11" name="TextBox 10"/>
          <p:cNvSpPr txBox="1"/>
          <p:nvPr/>
        </p:nvSpPr>
        <p:spPr>
          <a:xfrm>
            <a:off x="6372200" y="4221088"/>
            <a:ext cx="1622945" cy="923330"/>
          </a:xfrm>
          <a:prstGeom prst="rect">
            <a:avLst/>
          </a:prstGeom>
          <a:noFill/>
        </p:spPr>
        <p:txBody>
          <a:bodyPr wrap="none" rtlCol="0">
            <a:spAutoFit/>
          </a:bodyPr>
          <a:lstStyle/>
          <a:p>
            <a:pPr algn="ctr"/>
            <a:r>
              <a:rPr lang="en-AU" dirty="0" smtClean="0"/>
              <a:t>Back is </a:t>
            </a:r>
          </a:p>
          <a:p>
            <a:pPr algn="ctr"/>
            <a:r>
              <a:rPr lang="en-AU" dirty="0" smtClean="0"/>
              <a:t>predominately</a:t>
            </a:r>
          </a:p>
          <a:p>
            <a:pPr algn="ctr"/>
            <a:r>
              <a:rPr lang="en-AU" dirty="0" smtClean="0"/>
              <a:t>brown and red.</a:t>
            </a:r>
            <a:endParaRPr lang="en-AU" dirty="0"/>
          </a:p>
        </p:txBody>
      </p:sp>
      <p:sp>
        <p:nvSpPr>
          <p:cNvPr id="12" name="TextBox 11"/>
          <p:cNvSpPr txBox="1"/>
          <p:nvPr/>
        </p:nvSpPr>
        <p:spPr>
          <a:xfrm>
            <a:off x="5724128" y="1196752"/>
            <a:ext cx="1297150" cy="369332"/>
          </a:xfrm>
          <a:prstGeom prst="rect">
            <a:avLst/>
          </a:prstGeom>
          <a:noFill/>
        </p:spPr>
        <p:txBody>
          <a:bodyPr wrap="none" rtlCol="0">
            <a:spAutoFit/>
          </a:bodyPr>
          <a:lstStyle/>
          <a:p>
            <a:r>
              <a:rPr lang="en-AU" dirty="0" smtClean="0"/>
              <a:t>1987 - 1990</a:t>
            </a:r>
            <a:endParaRPr lang="en-AU" dirty="0"/>
          </a:p>
        </p:txBody>
      </p:sp>
      <p:sp>
        <p:nvSpPr>
          <p:cNvPr id="13" name="TextBox 12"/>
          <p:cNvSpPr txBox="1"/>
          <p:nvPr/>
        </p:nvSpPr>
        <p:spPr>
          <a:xfrm>
            <a:off x="2267744" y="1196752"/>
            <a:ext cx="1297150" cy="369332"/>
          </a:xfrm>
          <a:prstGeom prst="rect">
            <a:avLst/>
          </a:prstGeom>
          <a:noFill/>
        </p:spPr>
        <p:txBody>
          <a:bodyPr wrap="none" rtlCol="0">
            <a:spAutoFit/>
          </a:bodyPr>
          <a:lstStyle/>
          <a:p>
            <a:r>
              <a:rPr lang="en-AU" dirty="0" smtClean="0"/>
              <a:t>1981 - 1985</a:t>
            </a:r>
            <a:endParaRPr lang="en-AU" dirty="0"/>
          </a:p>
        </p:txBody>
      </p:sp>
      <p:sp>
        <p:nvSpPr>
          <p:cNvPr id="14" name="TextBox 13"/>
          <p:cNvSpPr txBox="1"/>
          <p:nvPr/>
        </p:nvSpPr>
        <p:spPr>
          <a:xfrm>
            <a:off x="3923928" y="6309320"/>
            <a:ext cx="1233030" cy="369332"/>
          </a:xfrm>
          <a:prstGeom prst="rect">
            <a:avLst/>
          </a:prstGeom>
          <a:noFill/>
        </p:spPr>
        <p:txBody>
          <a:bodyPr wrap="none" rtlCol="0">
            <a:spAutoFit/>
          </a:bodyPr>
          <a:lstStyle/>
          <a:p>
            <a:r>
              <a:rPr lang="en-AU" dirty="0" smtClean="0"/>
              <a:t>500 rupees</a:t>
            </a:r>
            <a:endParaRPr lang="en-AU" dirty="0"/>
          </a:p>
        </p:txBody>
      </p:sp>
      <p:pic>
        <p:nvPicPr>
          <p:cNvPr id="15" name="Picture 14" descr="CEY P89 500 rps 26-3-1979 DC.jpg"/>
          <p:cNvPicPr>
            <a:picLocks noChangeAspect="1"/>
          </p:cNvPicPr>
          <p:nvPr/>
        </p:nvPicPr>
        <p:blipFill>
          <a:blip r:embed="rId2" cstate="print"/>
          <a:stretch>
            <a:fillRect/>
          </a:stretch>
        </p:blipFill>
        <p:spPr>
          <a:xfrm>
            <a:off x="1403648" y="1556792"/>
            <a:ext cx="3009880" cy="1465356"/>
          </a:xfrm>
          <a:prstGeom prst="rect">
            <a:avLst/>
          </a:prstGeom>
        </p:spPr>
      </p:pic>
      <p:pic>
        <p:nvPicPr>
          <p:cNvPr id="16" name="Picture 15" descr="CEY P89 500 rps 26-3-1979 DCr.jpg"/>
          <p:cNvPicPr>
            <a:picLocks noChangeAspect="1"/>
          </p:cNvPicPr>
          <p:nvPr/>
        </p:nvPicPr>
        <p:blipFill>
          <a:blip r:embed="rId3" cstate="print"/>
          <a:stretch>
            <a:fillRect/>
          </a:stretch>
        </p:blipFill>
        <p:spPr>
          <a:xfrm rot="16200000">
            <a:off x="2119283" y="4009511"/>
            <a:ext cx="3096344" cy="1503275"/>
          </a:xfrm>
          <a:prstGeom prst="rect">
            <a:avLst/>
          </a:prstGeom>
        </p:spPr>
      </p:pic>
      <p:pic>
        <p:nvPicPr>
          <p:cNvPr id="17" name="Picture 16" descr="SRL P100c 500 rps 21-2-1989 DC.jpg"/>
          <p:cNvPicPr>
            <a:picLocks noChangeAspect="1"/>
          </p:cNvPicPr>
          <p:nvPr/>
        </p:nvPicPr>
        <p:blipFill>
          <a:blip r:embed="rId4" cstate="print"/>
          <a:stretch>
            <a:fillRect/>
          </a:stretch>
        </p:blipFill>
        <p:spPr>
          <a:xfrm>
            <a:off x="4788024" y="1556792"/>
            <a:ext cx="3129218" cy="1512168"/>
          </a:xfrm>
          <a:prstGeom prst="rect">
            <a:avLst/>
          </a:prstGeom>
        </p:spPr>
      </p:pic>
      <p:pic>
        <p:nvPicPr>
          <p:cNvPr id="18" name="Picture 17" descr="SRL P100c 500 rps 21-2-1989 DCr.jpg"/>
          <p:cNvPicPr>
            <a:picLocks noChangeAspect="1"/>
          </p:cNvPicPr>
          <p:nvPr/>
        </p:nvPicPr>
        <p:blipFill>
          <a:blip r:embed="rId5" cstate="print"/>
          <a:stretch>
            <a:fillRect/>
          </a:stretch>
        </p:blipFill>
        <p:spPr>
          <a:xfrm rot="16200000">
            <a:off x="3987327" y="4013673"/>
            <a:ext cx="3113562" cy="15121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400" dirty="0" smtClean="0"/>
              <a:t>Ceylon becomes Sri Lanka</a:t>
            </a:r>
            <a:br>
              <a:rPr lang="en-AU" sz="2400" dirty="0" smtClean="0"/>
            </a:br>
            <a:r>
              <a:rPr lang="en-AU" sz="2400" dirty="0" smtClean="0"/>
              <a:t>Archaeological and Historical Issues</a:t>
            </a:r>
            <a:endParaRPr lang="en-AU" sz="2400" dirty="0"/>
          </a:p>
        </p:txBody>
      </p:sp>
      <p:sp>
        <p:nvSpPr>
          <p:cNvPr id="9" name="TextBox 8"/>
          <p:cNvSpPr txBox="1"/>
          <p:nvPr/>
        </p:nvSpPr>
        <p:spPr>
          <a:xfrm>
            <a:off x="971600" y="3284984"/>
            <a:ext cx="1582614" cy="646331"/>
          </a:xfrm>
          <a:prstGeom prst="rect">
            <a:avLst/>
          </a:prstGeom>
          <a:noFill/>
        </p:spPr>
        <p:txBody>
          <a:bodyPr wrap="none" rtlCol="0">
            <a:spAutoFit/>
          </a:bodyPr>
          <a:lstStyle/>
          <a:p>
            <a:pPr algn="ctr"/>
            <a:r>
              <a:rPr lang="en-AU" dirty="0" smtClean="0"/>
              <a:t>P-90/B349</a:t>
            </a:r>
          </a:p>
          <a:p>
            <a:pPr algn="ctr"/>
            <a:r>
              <a:rPr lang="en-AU" dirty="0" smtClean="0"/>
              <a:t>Bank of Ceylon</a:t>
            </a:r>
            <a:endParaRPr lang="en-AU" dirty="0"/>
          </a:p>
        </p:txBody>
      </p:sp>
      <p:sp>
        <p:nvSpPr>
          <p:cNvPr id="10" name="TextBox 9"/>
          <p:cNvSpPr txBox="1"/>
          <p:nvPr/>
        </p:nvSpPr>
        <p:spPr>
          <a:xfrm>
            <a:off x="6444208" y="3284984"/>
            <a:ext cx="1777281" cy="646331"/>
          </a:xfrm>
          <a:prstGeom prst="rect">
            <a:avLst/>
          </a:prstGeom>
          <a:noFill/>
        </p:spPr>
        <p:txBody>
          <a:bodyPr wrap="none" rtlCol="0">
            <a:spAutoFit/>
          </a:bodyPr>
          <a:lstStyle/>
          <a:p>
            <a:pPr algn="ctr"/>
            <a:r>
              <a:rPr lang="en-AU" dirty="0" smtClean="0"/>
              <a:t>P101/B106c</a:t>
            </a:r>
          </a:p>
          <a:p>
            <a:pPr algn="ctr"/>
            <a:r>
              <a:rPr lang="en-AU" dirty="0" smtClean="0"/>
              <a:t>Bank of Sri Lanka</a:t>
            </a:r>
            <a:endParaRPr lang="en-AU" dirty="0"/>
          </a:p>
        </p:txBody>
      </p:sp>
      <p:sp>
        <p:nvSpPr>
          <p:cNvPr id="11" name="TextBox 10"/>
          <p:cNvSpPr txBox="1"/>
          <p:nvPr/>
        </p:nvSpPr>
        <p:spPr>
          <a:xfrm>
            <a:off x="1979712" y="1196752"/>
            <a:ext cx="1106393" cy="369332"/>
          </a:xfrm>
          <a:prstGeom prst="rect">
            <a:avLst/>
          </a:prstGeom>
          <a:noFill/>
        </p:spPr>
        <p:txBody>
          <a:bodyPr wrap="none" rtlCol="0">
            <a:spAutoFit/>
          </a:bodyPr>
          <a:lstStyle/>
          <a:p>
            <a:r>
              <a:rPr lang="en-AU" dirty="0" smtClean="0"/>
              <a:t>1981 only</a:t>
            </a:r>
            <a:endParaRPr lang="en-AU" dirty="0"/>
          </a:p>
        </p:txBody>
      </p:sp>
      <p:sp>
        <p:nvSpPr>
          <p:cNvPr id="12" name="TextBox 11"/>
          <p:cNvSpPr txBox="1"/>
          <p:nvPr/>
        </p:nvSpPr>
        <p:spPr>
          <a:xfrm>
            <a:off x="6660232" y="3861048"/>
            <a:ext cx="1397497" cy="1477328"/>
          </a:xfrm>
          <a:prstGeom prst="rect">
            <a:avLst/>
          </a:prstGeom>
          <a:noFill/>
        </p:spPr>
        <p:txBody>
          <a:bodyPr wrap="none" rtlCol="0">
            <a:spAutoFit/>
          </a:bodyPr>
          <a:lstStyle/>
          <a:p>
            <a:pPr algn="ctr"/>
            <a:r>
              <a:rPr lang="en-AU" dirty="0" smtClean="0"/>
              <a:t>Victoria Dam</a:t>
            </a:r>
          </a:p>
          <a:p>
            <a:pPr algn="ctr"/>
            <a:r>
              <a:rPr lang="en-AU" dirty="0" smtClean="0"/>
              <a:t>--</a:t>
            </a:r>
          </a:p>
          <a:p>
            <a:pPr algn="ctr"/>
            <a:r>
              <a:rPr lang="en-AU" dirty="0" smtClean="0"/>
              <a:t>University of</a:t>
            </a:r>
          </a:p>
          <a:p>
            <a:pPr algn="ctr"/>
            <a:r>
              <a:rPr lang="en-AU" dirty="0" err="1" smtClean="0"/>
              <a:t>Ruhuna</a:t>
            </a:r>
            <a:endParaRPr lang="en-AU" dirty="0" smtClean="0"/>
          </a:p>
          <a:p>
            <a:pPr algn="ctr"/>
            <a:endParaRPr lang="en-AU" dirty="0"/>
          </a:p>
        </p:txBody>
      </p:sp>
      <p:sp>
        <p:nvSpPr>
          <p:cNvPr id="13" name="TextBox 12"/>
          <p:cNvSpPr txBox="1"/>
          <p:nvPr/>
        </p:nvSpPr>
        <p:spPr>
          <a:xfrm>
            <a:off x="899592" y="3861048"/>
            <a:ext cx="1688154" cy="1200329"/>
          </a:xfrm>
          <a:prstGeom prst="rect">
            <a:avLst/>
          </a:prstGeom>
          <a:noFill/>
        </p:spPr>
        <p:txBody>
          <a:bodyPr wrap="none" rtlCol="0">
            <a:spAutoFit/>
          </a:bodyPr>
          <a:lstStyle/>
          <a:p>
            <a:pPr algn="ctr"/>
            <a:r>
              <a:rPr lang="en-AU" dirty="0" err="1" smtClean="0"/>
              <a:t>Bowattena</a:t>
            </a:r>
            <a:r>
              <a:rPr lang="en-AU" dirty="0" smtClean="0"/>
              <a:t> Dam</a:t>
            </a:r>
          </a:p>
          <a:p>
            <a:pPr algn="ctr"/>
            <a:r>
              <a:rPr lang="en-AU" dirty="0" smtClean="0"/>
              <a:t>--</a:t>
            </a:r>
          </a:p>
          <a:p>
            <a:pPr algn="ctr"/>
            <a:r>
              <a:rPr lang="en-AU" dirty="0" smtClean="0"/>
              <a:t>Spillway and </a:t>
            </a:r>
          </a:p>
          <a:p>
            <a:pPr algn="ctr"/>
            <a:r>
              <a:rPr lang="en-AU" dirty="0" smtClean="0"/>
              <a:t>Peacock</a:t>
            </a:r>
            <a:endParaRPr lang="en-AU" dirty="0"/>
          </a:p>
        </p:txBody>
      </p:sp>
      <p:sp>
        <p:nvSpPr>
          <p:cNvPr id="14" name="TextBox 13"/>
          <p:cNvSpPr txBox="1"/>
          <p:nvPr/>
        </p:nvSpPr>
        <p:spPr>
          <a:xfrm>
            <a:off x="3923928" y="6309320"/>
            <a:ext cx="1350050" cy="369332"/>
          </a:xfrm>
          <a:prstGeom prst="rect">
            <a:avLst/>
          </a:prstGeom>
          <a:noFill/>
        </p:spPr>
        <p:txBody>
          <a:bodyPr wrap="none" rtlCol="0">
            <a:spAutoFit/>
          </a:bodyPr>
          <a:lstStyle/>
          <a:p>
            <a:r>
              <a:rPr lang="en-AU" dirty="0" smtClean="0"/>
              <a:t>1000 rupees</a:t>
            </a:r>
            <a:endParaRPr lang="en-AU" dirty="0"/>
          </a:p>
        </p:txBody>
      </p:sp>
      <p:sp>
        <p:nvSpPr>
          <p:cNvPr id="15" name="TextBox 14"/>
          <p:cNvSpPr txBox="1"/>
          <p:nvPr/>
        </p:nvSpPr>
        <p:spPr>
          <a:xfrm>
            <a:off x="5724128" y="1196752"/>
            <a:ext cx="1394934" cy="369332"/>
          </a:xfrm>
          <a:prstGeom prst="rect">
            <a:avLst/>
          </a:prstGeom>
          <a:noFill/>
        </p:spPr>
        <p:txBody>
          <a:bodyPr wrap="none" rtlCol="0">
            <a:spAutoFit/>
          </a:bodyPr>
          <a:lstStyle/>
          <a:p>
            <a:r>
              <a:rPr lang="en-AU" dirty="0" smtClean="0"/>
              <a:t>1987 – 1990 </a:t>
            </a:r>
            <a:endParaRPr lang="en-AU" dirty="0"/>
          </a:p>
        </p:txBody>
      </p:sp>
      <p:pic>
        <p:nvPicPr>
          <p:cNvPr id="16" name="Picture 15" descr="CEY P90 1000 rps 26-3-1979 DC.jpg"/>
          <p:cNvPicPr>
            <a:picLocks noChangeAspect="1"/>
          </p:cNvPicPr>
          <p:nvPr/>
        </p:nvPicPr>
        <p:blipFill>
          <a:blip r:embed="rId2" cstate="print"/>
          <a:stretch>
            <a:fillRect/>
          </a:stretch>
        </p:blipFill>
        <p:spPr>
          <a:xfrm>
            <a:off x="899592" y="1519461"/>
            <a:ext cx="3240360" cy="1560460"/>
          </a:xfrm>
          <a:prstGeom prst="rect">
            <a:avLst/>
          </a:prstGeom>
        </p:spPr>
      </p:pic>
      <p:pic>
        <p:nvPicPr>
          <p:cNvPr id="17" name="Picture 16" descr="CEY P90 1000 rps 26-3-1979 DCr.jpg"/>
          <p:cNvPicPr>
            <a:picLocks noChangeAspect="1"/>
          </p:cNvPicPr>
          <p:nvPr/>
        </p:nvPicPr>
        <p:blipFill>
          <a:blip r:embed="rId3" cstate="print"/>
          <a:stretch>
            <a:fillRect/>
          </a:stretch>
        </p:blipFill>
        <p:spPr>
          <a:xfrm rot="16200000">
            <a:off x="1713172" y="3980918"/>
            <a:ext cx="3240360" cy="1560460"/>
          </a:xfrm>
          <a:prstGeom prst="rect">
            <a:avLst/>
          </a:prstGeom>
        </p:spPr>
      </p:pic>
      <p:pic>
        <p:nvPicPr>
          <p:cNvPr id="18" name="Picture 17" descr="SRL P101c 1000 rps 5-4-1990 DC.jpg"/>
          <p:cNvPicPr>
            <a:picLocks noChangeAspect="1"/>
          </p:cNvPicPr>
          <p:nvPr/>
        </p:nvPicPr>
        <p:blipFill>
          <a:blip r:embed="rId4" cstate="print"/>
          <a:stretch>
            <a:fillRect/>
          </a:stretch>
        </p:blipFill>
        <p:spPr>
          <a:xfrm>
            <a:off x="4860032" y="1556792"/>
            <a:ext cx="3240360" cy="1548938"/>
          </a:xfrm>
          <a:prstGeom prst="rect">
            <a:avLst/>
          </a:prstGeom>
        </p:spPr>
      </p:pic>
      <p:pic>
        <p:nvPicPr>
          <p:cNvPr id="19" name="Picture 18" descr="SRL P101c1000 rps 5-4-1990 DCr.jpg"/>
          <p:cNvPicPr>
            <a:picLocks noChangeAspect="1"/>
          </p:cNvPicPr>
          <p:nvPr/>
        </p:nvPicPr>
        <p:blipFill>
          <a:blip r:embed="rId5" cstate="print"/>
          <a:stretch>
            <a:fillRect/>
          </a:stretch>
        </p:blipFill>
        <p:spPr>
          <a:xfrm rot="16200000">
            <a:off x="4095255" y="3977753"/>
            <a:ext cx="3206160" cy="153259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2392</TotalTime>
  <Words>975</Words>
  <Application>Microsoft Office PowerPoint</Application>
  <PresentationFormat>On-screen Show (4:3)</PresentationFormat>
  <Paragraphs>323</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The BANKNOTES of the Socialist Republic of SRI LANKA</vt:lpstr>
      <vt:lpstr>In 1972 Ceylon became the  Free, Sovereign and Independent Republic of Sri Lanka or  Sri Lanka</vt:lpstr>
      <vt:lpstr>Central Bank of Ceylon Flora and Fauna Issue of 1979 - 1985</vt:lpstr>
      <vt:lpstr>Flora and Fauna issue of the Bank of Ceylon</vt:lpstr>
      <vt:lpstr>Historical issue of the Bank of Ceylon Central Bank of Ceyon</vt:lpstr>
      <vt:lpstr>Slide 6</vt:lpstr>
      <vt:lpstr>Archaeological and Historical Issue</vt:lpstr>
      <vt:lpstr>Slide 8</vt:lpstr>
      <vt:lpstr>Ceylon becomes Sri Lanka Archaeological and Historical Issues</vt:lpstr>
      <vt:lpstr>Slide 10</vt:lpstr>
      <vt:lpstr>Bank of Sri Lanka 1991 – 1994 Cultural Issue 100 rupees, ornate urn</vt:lpstr>
      <vt:lpstr>Slide 12</vt:lpstr>
      <vt:lpstr>Bank of Sri Lanka 1991 – 1992 Cultural Issue High Values </vt:lpstr>
      <vt:lpstr>Bank of Sri Lanka 1995 – 2006 Cultural Issue  </vt:lpstr>
      <vt:lpstr>Bank of Sri Lanka 1995 – 2006 Cultural Issue</vt:lpstr>
      <vt:lpstr>New High Value  2000 rupees, P-121/B120 2005 and 2006</vt:lpstr>
      <vt:lpstr>Sri Lanka Commemorates 50 Years of Independence 200 rupees, 1998, Polymer, P-114</vt:lpstr>
      <vt:lpstr>Commemorating The Ushering in of Peace and Prosperity to Sri Lanka 1000 rupees, 2009, P-122/B122</vt:lpstr>
      <vt:lpstr>On the 60th anniversary of its establishment, the Central Bank of Sri Lanka issued a new series of banknotes.  The theme on the faces of the banknotes was “Development and Prosperity, flanked by island butterflies and birds.  The backs depicted various traditional dancers from around Sri Lanka.</vt:lpstr>
      <vt:lpstr>Slide 20</vt:lpstr>
      <vt:lpstr>Slide 21</vt:lpstr>
      <vt:lpstr>Commonwealth Heads of Government Meeting Colombo, Sri Lanka, 15 – 17 November 2013 500 rupees, P-129/B129 </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BANKNOTES of SRI LANKA</dc:title>
  <dc:creator>Don Cleveland</dc:creator>
  <cp:lastModifiedBy>Saint</cp:lastModifiedBy>
  <cp:revision>218</cp:revision>
  <dcterms:created xsi:type="dcterms:W3CDTF">2015-09-03T03:21:05Z</dcterms:created>
  <dcterms:modified xsi:type="dcterms:W3CDTF">2015-11-10T13:42:45Z</dcterms:modified>
</cp:coreProperties>
</file>